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6"/>
  </p:notesMasterIdLst>
  <p:sldIdLst>
    <p:sldId id="256" r:id="rId2"/>
    <p:sldId id="275" r:id="rId3"/>
    <p:sldId id="348" r:id="rId4"/>
    <p:sldId id="259" r:id="rId5"/>
    <p:sldId id="267" r:id="rId6"/>
    <p:sldId id="260" r:id="rId7"/>
    <p:sldId id="262" r:id="rId8"/>
    <p:sldId id="264" r:id="rId9"/>
    <p:sldId id="279" r:id="rId10"/>
    <p:sldId id="303" r:id="rId11"/>
    <p:sldId id="284" r:id="rId12"/>
    <p:sldId id="352" r:id="rId13"/>
    <p:sldId id="350" r:id="rId14"/>
    <p:sldId id="271" r:id="rId15"/>
    <p:sldId id="314" r:id="rId16"/>
    <p:sldId id="315" r:id="rId17"/>
    <p:sldId id="313" r:id="rId18"/>
    <p:sldId id="349" r:id="rId19"/>
    <p:sldId id="353" r:id="rId20"/>
    <p:sldId id="351" r:id="rId21"/>
    <p:sldId id="283" r:id="rId22"/>
    <p:sldId id="297" r:id="rId23"/>
    <p:sldId id="316" r:id="rId24"/>
    <p:sldId id="320" r:id="rId25"/>
  </p:sldIdLst>
  <p:sldSz cx="9144000" cy="5143500" type="screen16x9"/>
  <p:notesSz cx="6858000" cy="9144000"/>
  <p:embeddedFontLst>
    <p:embeddedFont>
      <p:font typeface="Crimson Text" panose="020B0604020202020204" charset="0"/>
      <p:regular r:id="rId27"/>
      <p:bold r:id="rId28"/>
      <p:italic r:id="rId29"/>
      <p:boldItalic r:id="rId30"/>
    </p:embeddedFont>
    <p:embeddedFont>
      <p:font typeface="Josefin Sans" pitchFamily="2" charset="0"/>
      <p:regular r:id="rId31"/>
      <p:bold r:id="rId32"/>
    </p:embeddedFont>
    <p:embeddedFont>
      <p:font typeface="Lato" panose="020F0502020204030203" pitchFamily="34" charset="0"/>
      <p:regular r:id="rId33"/>
      <p:bold r:id="rId34"/>
      <p:italic r:id="rId35"/>
      <p:boldItalic r:id="rId36"/>
    </p:embeddedFont>
    <p:embeddedFont>
      <p:font typeface="Merriweather" panose="00000500000000000000" pitchFamily="2" charset="0"/>
      <p:regular r:id="rId37"/>
      <p:bold r:id="rId38"/>
      <p:italic r:id="rId39"/>
      <p:boldItalic r:id="rId40"/>
    </p:embeddedFont>
    <p:embeddedFont>
      <p:font typeface="Merriweather Light" panose="00000400000000000000" pitchFamily="2" charset="0"/>
      <p:regular r:id="rId41"/>
      <p:bold r:id="rId42"/>
      <p:italic r:id="rId43"/>
      <p:boldItalic r:id="rId44"/>
    </p:embeddedFont>
    <p:embeddedFont>
      <p:font typeface="Montserrat" panose="00000500000000000000" pitchFamily="2"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SemiBold" panose="020B0706030804020204" pitchFamily="34" charset="0"/>
      <p:regular r:id="rId53"/>
      <p:bold r:id="rId54"/>
      <p:italic r:id="rId55"/>
      <p:boldItalic r:id="rId56"/>
    </p:embeddedFont>
    <p:embeddedFont>
      <p:font typeface="Vidaloka" panose="020B060402020202020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EBAFA5-22A0-4E3D-BFFC-8EFD27B1DD33}">
  <a:tblStyle styleId="{7EEBAFA5-22A0-4E3D-BFFC-8EFD27B1DD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55" autoAdjust="0"/>
  </p:normalViewPr>
  <p:slideViewPr>
    <p:cSldViewPr snapToGrid="0">
      <p:cViewPr varScale="1">
        <p:scale>
          <a:sx n="112" d="100"/>
          <a:sy n="112" d="100"/>
        </p:scale>
        <p:origin x="88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FCE5CD"/>
                </a:solidFill>
                <a:effectLst/>
                <a:latin typeface="Arial" panose="020B0604020202020204" pitchFamily="34" charset="0"/>
              </a:rPr>
              <a:t>We created </a:t>
            </a:r>
            <a:r>
              <a:rPr lang="en-US" sz="1800" b="0" i="1" u="none" strike="noStrike" dirty="0">
                <a:solidFill>
                  <a:srgbClr val="FCE5CD"/>
                </a:solidFill>
                <a:effectLst/>
                <a:latin typeface="Arial" panose="020B0604020202020204" pitchFamily="34" charset="0"/>
              </a:rPr>
              <a:t>Handcrafted Harmony</a:t>
            </a:r>
            <a:r>
              <a:rPr lang="en-US" sz="1800" b="0" i="0" u="none" strike="noStrike" dirty="0">
                <a:solidFill>
                  <a:srgbClr val="FCE5CD"/>
                </a:solidFill>
                <a:effectLst/>
                <a:latin typeface="Arial" panose="020B0604020202020204" pitchFamily="34" charset="0"/>
              </a:rPr>
              <a:t> to fill a gap in the e-commerce space—an inclusive, community-driven platform focused solely on handmade goods. Inspired by the growing maker movement and the rise of independent creators, our goal was to empower artists and small business owners by giving them a digital storefront that’s tailored to their needs. We also wanted to offer shoppers a space where every item tells a story and quality craftsmanship is front and center.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cc7554a049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cc7554a049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Antonina</a:t>
            </a:r>
            <a:endParaRPr dirty="0"/>
          </a:p>
        </p:txBody>
      </p:sp>
    </p:spTree>
    <p:extLst>
      <p:ext uri="{BB962C8B-B14F-4D97-AF65-F5344CB8AC3E}">
        <p14:creationId xmlns:p14="http://schemas.microsoft.com/office/powerpoint/2010/main" val="2033441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8"/>
        <p:cNvGrpSpPr/>
        <p:nvPr/>
      </p:nvGrpSpPr>
      <p:grpSpPr>
        <a:xfrm>
          <a:off x="0" y="0"/>
          <a:ext cx="0" cy="0"/>
          <a:chOff x="0" y="0"/>
          <a:chExt cx="0" cy="0"/>
        </a:xfrm>
      </p:grpSpPr>
      <p:sp>
        <p:nvSpPr>
          <p:cNvPr id="1509" name="Google Shape;1509;gcc7554a049_0_8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0" name="Google Shape;1510;gcc7554a049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484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1083f33e91c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1083f33e91c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573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cc7554a049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cc7554a049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2635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Zuwadi</a:t>
            </a:r>
            <a:endParaRPr lang="en-US" dirty="0"/>
          </a:p>
        </p:txBody>
      </p:sp>
    </p:spTree>
    <p:extLst>
      <p:ext uri="{BB962C8B-B14F-4D97-AF65-F5344CB8AC3E}">
        <p14:creationId xmlns:p14="http://schemas.microsoft.com/office/powerpoint/2010/main" val="2617182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Seth</a:t>
            </a:r>
            <a:endParaRPr dirty="0"/>
          </a:p>
        </p:txBody>
      </p:sp>
    </p:spTree>
    <p:extLst>
      <p:ext uri="{BB962C8B-B14F-4D97-AF65-F5344CB8AC3E}">
        <p14:creationId xmlns:p14="http://schemas.microsoft.com/office/powerpoint/2010/main" val="3451093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7aaa41fe9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07aaa41fe9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084717712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08471771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cc7554a049_0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cc7554a049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a:extLst>
            <a:ext uri="{FF2B5EF4-FFF2-40B4-BE49-F238E27FC236}">
              <a16:creationId xmlns:a16="http://schemas.microsoft.com/office/drawing/2014/main" id="{DDB77087-E6D4-3388-4D0D-6A4F04DB3E80}"/>
            </a:ext>
          </a:extLst>
        </p:cNvPr>
        <p:cNvGrpSpPr/>
        <p:nvPr/>
      </p:nvGrpSpPr>
      <p:grpSpPr>
        <a:xfrm>
          <a:off x="0" y="0"/>
          <a:ext cx="0" cy="0"/>
          <a:chOff x="0" y="0"/>
          <a:chExt cx="0" cy="0"/>
        </a:xfrm>
      </p:grpSpPr>
      <p:sp>
        <p:nvSpPr>
          <p:cNvPr id="1557" name="Google Shape;1557;g1083f33e91c_0_219:notes">
            <a:extLst>
              <a:ext uri="{FF2B5EF4-FFF2-40B4-BE49-F238E27FC236}">
                <a16:creationId xmlns:a16="http://schemas.microsoft.com/office/drawing/2014/main" id="{1BDF35A1-F782-775F-4A2E-0E98C386E6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1083f33e91c_0_219:notes">
            <a:extLst>
              <a:ext uri="{FF2B5EF4-FFF2-40B4-BE49-F238E27FC236}">
                <a16:creationId xmlns:a16="http://schemas.microsoft.com/office/drawing/2014/main" id="{1F083B4C-103F-265C-1AF9-5F9457FA7E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Making things pretty</a:t>
            </a:r>
          </a:p>
          <a:p>
            <a:pPr marL="0" lvl="0" indent="0" algn="l" rtl="0">
              <a:spcBef>
                <a:spcPts val="0"/>
              </a:spcBef>
              <a:spcAft>
                <a:spcPts val="0"/>
              </a:spcAft>
              <a:buNone/>
            </a:pPr>
            <a:r>
              <a:rPr lang="en-US" dirty="0"/>
              <a:t>Making things work</a:t>
            </a:r>
          </a:p>
          <a:p>
            <a:pPr marL="0" lvl="0" indent="0" algn="l" rtl="0">
              <a:spcBef>
                <a:spcPts val="0"/>
              </a:spcBef>
              <a:spcAft>
                <a:spcPts val="0"/>
              </a:spcAft>
              <a:buNone/>
            </a:pPr>
            <a:r>
              <a:rPr lang="en-US" dirty="0"/>
              <a:t>Making things easy</a:t>
            </a:r>
          </a:p>
          <a:p>
            <a:pPr marL="0" lvl="0" indent="0" algn="l" rtl="0">
              <a:spcBef>
                <a:spcPts val="0"/>
              </a:spcBef>
              <a:spcAft>
                <a:spcPts val="0"/>
              </a:spcAft>
              <a:buNone/>
            </a:pPr>
            <a:r>
              <a:rPr lang="en-US" dirty="0"/>
              <a:t>Making things polished</a:t>
            </a:r>
            <a:endParaRPr dirty="0"/>
          </a:p>
        </p:txBody>
      </p:sp>
    </p:spTree>
    <p:extLst>
      <p:ext uri="{BB962C8B-B14F-4D97-AF65-F5344CB8AC3E}">
        <p14:creationId xmlns:p14="http://schemas.microsoft.com/office/powerpoint/2010/main" val="188090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01 – Jonathan</a:t>
            </a:r>
          </a:p>
          <a:p>
            <a:pPr marL="0" lvl="0" indent="0" algn="l" rtl="0">
              <a:spcBef>
                <a:spcPts val="0"/>
              </a:spcBef>
              <a:spcAft>
                <a:spcPts val="0"/>
              </a:spcAft>
              <a:buNone/>
            </a:pPr>
            <a:r>
              <a:rPr lang="en-US" dirty="0"/>
              <a:t>02 – Andrew</a:t>
            </a:r>
          </a:p>
          <a:p>
            <a:pPr marL="0" lvl="0" indent="0" algn="l" rtl="0">
              <a:spcBef>
                <a:spcPts val="0"/>
              </a:spcBef>
              <a:spcAft>
                <a:spcPts val="0"/>
              </a:spcAft>
              <a:buNone/>
            </a:pPr>
            <a:r>
              <a:rPr lang="en-US" dirty="0"/>
              <a:t>03 – Antonina</a:t>
            </a:r>
          </a:p>
          <a:p>
            <a:pPr marL="0" lvl="0" indent="0" algn="l" rtl="0">
              <a:spcBef>
                <a:spcPts val="0"/>
              </a:spcBef>
              <a:spcAft>
                <a:spcPts val="0"/>
              </a:spcAft>
              <a:buNone/>
            </a:pPr>
            <a:r>
              <a:rPr lang="en-US" dirty="0"/>
              <a:t>04 – </a:t>
            </a:r>
            <a:r>
              <a:rPr lang="en-US" dirty="0" err="1"/>
              <a:t>Zuwadi</a:t>
            </a:r>
            <a:endParaRPr lang="en-US" dirty="0"/>
          </a:p>
          <a:p>
            <a:pPr marL="0" lvl="0" indent="0" algn="l" rtl="0">
              <a:spcBef>
                <a:spcPts val="0"/>
              </a:spcBef>
              <a:spcAft>
                <a:spcPts val="0"/>
              </a:spcAft>
              <a:buNone/>
            </a:pPr>
            <a:r>
              <a:rPr lang="en-US" dirty="0"/>
              <a:t>05 – Seth</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7a9a8b46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7a9a8b4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Jonathan</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Andrew</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62" name="Google Shape;162;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3" name="Google Shape;163;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4" name="Google Shape;164;p22"/>
          <p:cNvCxnSpPr/>
          <p:nvPr/>
        </p:nvCxnSpPr>
        <p:spPr>
          <a:xfrm>
            <a:off x="7207350" y="-153175"/>
            <a:ext cx="2120400" cy="12738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24"/>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4"/>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7" name="Google Shape;177;p24"/>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8" name="Google Shape;178;p24"/>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9" name="Google Shape;179;p24"/>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0" name="Google Shape;180;p24"/>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1" name="Google Shape;181;p2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82" name="Google Shape;182;p24"/>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83" name="Google Shape;183;p2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4" name="Google Shape;184;p2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91"/>
        <p:cNvGrpSpPr/>
        <p:nvPr/>
      </p:nvGrpSpPr>
      <p:grpSpPr>
        <a:xfrm>
          <a:off x="0" y="0"/>
          <a:ext cx="0" cy="0"/>
          <a:chOff x="0" y="0"/>
          <a:chExt cx="0" cy="0"/>
        </a:xfrm>
      </p:grpSpPr>
      <p:sp>
        <p:nvSpPr>
          <p:cNvPr id="192" name="Google Shape;192;p26"/>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94" name="Google Shape;194;p2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5" name="Google Shape;195;p2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6" name="Google Shape;196;p2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7" name="Google Shape;197;p2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98"/>
        <p:cNvGrpSpPr/>
        <p:nvPr/>
      </p:nvGrpSpPr>
      <p:grpSpPr>
        <a:xfrm>
          <a:off x="0" y="0"/>
          <a:ext cx="0" cy="0"/>
          <a:chOff x="0" y="0"/>
          <a:chExt cx="0" cy="0"/>
        </a:xfrm>
      </p:grpSpPr>
      <p:sp>
        <p:nvSpPr>
          <p:cNvPr id="199" name="Google Shape;199;p27"/>
          <p:cNvSpPr txBox="1">
            <a:spLocks noGrp="1"/>
          </p:cNvSpPr>
          <p:nvPr>
            <p:ph type="title"/>
          </p:nvPr>
        </p:nvSpPr>
        <p:spPr>
          <a:xfrm>
            <a:off x="4346500" y="2467375"/>
            <a:ext cx="4083600" cy="12000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0" name="Google Shape;200;p27"/>
          <p:cNvSpPr txBox="1">
            <a:spLocks noGrp="1"/>
          </p:cNvSpPr>
          <p:nvPr>
            <p:ph type="title" idx="2" hasCustomPrompt="1"/>
          </p:nvPr>
        </p:nvSpPr>
        <p:spPr>
          <a:xfrm>
            <a:off x="4956100" y="1021325"/>
            <a:ext cx="1650900" cy="9783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1" name="Google Shape;201;p27"/>
          <p:cNvSpPr txBox="1">
            <a:spLocks noGrp="1"/>
          </p:cNvSpPr>
          <p:nvPr>
            <p:ph type="subTitle" idx="1"/>
          </p:nvPr>
        </p:nvSpPr>
        <p:spPr>
          <a:xfrm>
            <a:off x="4346500" y="3649675"/>
            <a:ext cx="40836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2" name="Google Shape;202;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3" name="Google Shape;203;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209600" y="2402450"/>
            <a:ext cx="3144300" cy="27897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4373850" y="944250"/>
            <a:ext cx="40095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7" name="Google Shape;207;p28"/>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8" name="Google Shape;208;p28"/>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9" name="Google Shape;209;p2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0" name="Google Shape;210;p2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1" name="Google Shape;211;p28"/>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2" name="Google Shape;212;p28"/>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3" name="Google Shape;213;p28"/>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14" name="Google Shape;214;p28"/>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CUSTOM_3_1">
    <p:spTree>
      <p:nvGrpSpPr>
        <p:cNvPr id="1" name="Shape 215"/>
        <p:cNvGrpSpPr/>
        <p:nvPr/>
      </p:nvGrpSpPr>
      <p:grpSpPr>
        <a:xfrm>
          <a:off x="0" y="0"/>
          <a:ext cx="0" cy="0"/>
          <a:chOff x="0" y="0"/>
          <a:chExt cx="0" cy="0"/>
        </a:xfrm>
      </p:grpSpPr>
      <p:sp>
        <p:nvSpPr>
          <p:cNvPr id="216" name="Google Shape;216;p29"/>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7" name="Google Shape;217;p29"/>
          <p:cNvSpPr txBox="1">
            <a:spLocks noGrp="1"/>
          </p:cNvSpPr>
          <p:nvPr>
            <p:ph type="subTitle" idx="1"/>
          </p:nvPr>
        </p:nvSpPr>
        <p:spPr>
          <a:xfrm>
            <a:off x="1043725" y="3360938"/>
            <a:ext cx="3013500" cy="7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cxnSp>
        <p:nvCxnSpPr>
          <p:cNvPr id="218" name="Google Shape;218;p2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9" name="Google Shape;219;p2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20" name="Google Shape;220;p29"/>
          <p:cNvCxnSpPr/>
          <p:nvPr/>
        </p:nvCxnSpPr>
        <p:spPr>
          <a:xfrm>
            <a:off x="5322650" y="-80625"/>
            <a:ext cx="4005000" cy="20073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34">
    <p:spTree>
      <p:nvGrpSpPr>
        <p:cNvPr id="1" name="Shape 290"/>
        <p:cNvGrpSpPr/>
        <p:nvPr/>
      </p:nvGrpSpPr>
      <p:grpSpPr>
        <a:xfrm>
          <a:off x="0" y="0"/>
          <a:ext cx="0" cy="0"/>
          <a:chOff x="0" y="0"/>
          <a:chExt cx="0" cy="0"/>
        </a:xfrm>
      </p:grpSpPr>
      <p:sp>
        <p:nvSpPr>
          <p:cNvPr id="291" name="Google Shape;291;p35"/>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292" name="Google Shape;292;p3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3" name="Google Shape;293;p3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94" name="Google Shape;294;p35"/>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5" name="Google Shape;295;p3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6" name="Google Shape;296;p3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97" name="Google Shape;297;p3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7">
  <p:cSld name="CUSTOM_8">
    <p:spTree>
      <p:nvGrpSpPr>
        <p:cNvPr id="1" name="Shape 411"/>
        <p:cNvGrpSpPr/>
        <p:nvPr/>
      </p:nvGrpSpPr>
      <p:grpSpPr>
        <a:xfrm>
          <a:off x="0" y="0"/>
          <a:ext cx="0" cy="0"/>
          <a:chOff x="0" y="0"/>
          <a:chExt cx="0" cy="0"/>
        </a:xfrm>
      </p:grpSpPr>
      <p:sp>
        <p:nvSpPr>
          <p:cNvPr id="412" name="Google Shape;412;p46"/>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413" name="Google Shape;413;p46"/>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414" name="Google Shape;414;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5" name="Google Shape;415;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6" name="Google Shape;416;p46"/>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4">
  <p:cSld name="CUSTOM_31">
    <p:spTree>
      <p:nvGrpSpPr>
        <p:cNvPr id="1" name="Shape 435"/>
        <p:cNvGrpSpPr/>
        <p:nvPr/>
      </p:nvGrpSpPr>
      <p:grpSpPr>
        <a:xfrm>
          <a:off x="0" y="0"/>
          <a:ext cx="0" cy="0"/>
          <a:chOff x="0" y="0"/>
          <a:chExt cx="0" cy="0"/>
        </a:xfrm>
      </p:grpSpPr>
      <p:sp>
        <p:nvSpPr>
          <p:cNvPr id="436" name="Google Shape;436;p49"/>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37" name="Google Shape;437;p49"/>
          <p:cNvSpPr txBox="1">
            <a:spLocks noGrp="1"/>
          </p:cNvSpPr>
          <p:nvPr>
            <p:ph type="subTitle" idx="1"/>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38" name="Google Shape;438;p49"/>
          <p:cNvSpPr txBox="1">
            <a:spLocks noGrp="1"/>
          </p:cNvSpPr>
          <p:nvPr>
            <p:ph type="subTitle" idx="2"/>
          </p:nvPr>
        </p:nvSpPr>
        <p:spPr>
          <a:xfrm>
            <a:off x="350902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9" name="Google Shape;439;p49"/>
          <p:cNvSpPr txBox="1">
            <a:spLocks noGrp="1"/>
          </p:cNvSpPr>
          <p:nvPr>
            <p:ph type="subTitle" idx="3"/>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0" name="Google Shape;440;p49"/>
          <p:cNvSpPr txBox="1">
            <a:spLocks noGrp="1"/>
          </p:cNvSpPr>
          <p:nvPr>
            <p:ph type="subTitle" idx="4"/>
          </p:nvPr>
        </p:nvSpPr>
        <p:spPr>
          <a:xfrm>
            <a:off x="953125" y="3814951"/>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1" name="Google Shape;441;p49"/>
          <p:cNvSpPr txBox="1">
            <a:spLocks noGrp="1"/>
          </p:cNvSpPr>
          <p:nvPr>
            <p:ph type="subTitle" idx="5"/>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442" name="Google Shape;442;p49"/>
          <p:cNvSpPr txBox="1">
            <a:spLocks noGrp="1"/>
          </p:cNvSpPr>
          <p:nvPr>
            <p:ph type="subTitle" idx="6"/>
          </p:nvPr>
        </p:nvSpPr>
        <p:spPr>
          <a:xfrm>
            <a:off x="6064875" y="3814950"/>
            <a:ext cx="2126100" cy="88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443" name="Google Shape;443;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4" name="Google Shape;444;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5" name="Google Shape;445;p4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6" name="Google Shape;446;p4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7"/>
        <p:cNvGrpSpPr/>
        <p:nvPr/>
      </p:nvGrpSpPr>
      <p:grpSpPr>
        <a:xfrm>
          <a:off x="0" y="0"/>
          <a:ext cx="0" cy="0"/>
          <a:chOff x="0" y="0"/>
          <a:chExt cx="0" cy="0"/>
        </a:xfrm>
      </p:grpSpPr>
      <p:sp>
        <p:nvSpPr>
          <p:cNvPr id="448" name="Google Shape;448;p50"/>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9" name="Google Shape;449;p50"/>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50" name="Google Shape;450;p50"/>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2" name="Google Shape;452;p50"/>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3" name="Google Shape;453;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0"/>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1122500" y="1073000"/>
            <a:ext cx="6899100" cy="285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cxnSp>
        <p:nvCxnSpPr>
          <p:cNvPr id="50" name="Google Shape;50;p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1" name="Google Shape;51;p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2" name="Google Shape;52;p8"/>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53" name="Google Shape;53;p8"/>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7" name="Google Shape;457;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1" name="Google Shape;461;p5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2" name="Google Shape;462;p5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5" name="Google Shape;465;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6" name="Google Shape;466;p5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9" name="Google Shape;469;p5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70" name="Google Shape;470;p5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1" name="Google Shape;471;p5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2" name="Google Shape;472;p5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73" name="Google Shape;473;p5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401"/>
        <p:cNvGrpSpPr/>
        <p:nvPr/>
      </p:nvGrpSpPr>
      <p:grpSpPr>
        <a:xfrm>
          <a:off x="0" y="0"/>
          <a:ext cx="0" cy="0"/>
          <a:chOff x="0" y="0"/>
          <a:chExt cx="0" cy="0"/>
        </a:xfrm>
      </p:grpSpPr>
      <p:sp>
        <p:nvSpPr>
          <p:cNvPr id="402" name="Google Shape;402;p44"/>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3" name="Google Shape;403;p44"/>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4" name="Google Shape;404;p4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05" name="Google Shape;405;p4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2837246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6">
  <p:cSld name="Title and text 6">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408" name="Google Shape;408;p45"/>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a:endParaRPr/>
          </a:p>
        </p:txBody>
      </p:sp>
      <p:cxnSp>
        <p:nvCxnSpPr>
          <p:cNvPr id="409" name="Google Shape;409;p4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0" name="Google Shape;410;p4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13959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
    <p:spTree>
      <p:nvGrpSpPr>
        <p:cNvPr id="1" name="Shape 132"/>
        <p:cNvGrpSpPr/>
        <p:nvPr/>
      </p:nvGrpSpPr>
      <p:grpSpPr>
        <a:xfrm>
          <a:off x="0" y="0"/>
          <a:ext cx="0" cy="0"/>
          <a:chOff x="0" y="0"/>
          <a:chExt cx="0" cy="0"/>
        </a:xfrm>
      </p:grpSpPr>
      <p:sp>
        <p:nvSpPr>
          <p:cNvPr id="133" name="Google Shape;133;p18"/>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a:endParaRPr/>
          </a:p>
        </p:txBody>
      </p:sp>
      <p:sp>
        <p:nvSpPr>
          <p:cNvPr id="134" name="Google Shape;134;p18"/>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7" name="Google Shape;137;p18"/>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7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40" name="Google Shape;140;p19"/>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41" name="Google Shape;141;p1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2" name="Google Shape;142;p1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5">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427325" y="2511800"/>
            <a:ext cx="4965600" cy="1113300"/>
          </a:xfrm>
          <a:prstGeom prst="rect">
            <a:avLst/>
          </a:prstGeom>
          <a:noFill/>
        </p:spPr>
        <p:txBody>
          <a:bodyPr spcFirstLastPara="1" wrap="square" lIns="91425" tIns="91425" rIns="91425" bIns="91425" anchor="t" anchorCtr="0">
            <a:noAutofit/>
          </a:bodyPr>
          <a:lstStyle>
            <a:lvl1pPr lvl="0" algn="r" rtl="0">
              <a:spcBef>
                <a:spcPts val="0"/>
              </a:spcBef>
              <a:spcAft>
                <a:spcPts val="0"/>
              </a:spcAft>
              <a:buClr>
                <a:schemeClr val="accent4"/>
              </a:buClr>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4" name="Google Shape;154;p21"/>
          <p:cNvSpPr txBox="1">
            <a:spLocks noGrp="1"/>
          </p:cNvSpPr>
          <p:nvPr>
            <p:ph type="title" idx="2" hasCustomPrompt="1"/>
          </p:nvPr>
        </p:nvSpPr>
        <p:spPr>
          <a:xfrm>
            <a:off x="3741925" y="1484693"/>
            <a:ext cx="1650900" cy="978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55" name="Google Shape;155;p2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56" name="Google Shape;156;p21"/>
          <p:cNvCxnSpPr/>
          <p:nvPr/>
        </p:nvCxnSpPr>
        <p:spPr>
          <a:xfrm rot="10800000">
            <a:off x="-30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7" name="Google Shape;157;p21"/>
          <p:cNvCxnSpPr/>
          <p:nvPr/>
        </p:nvCxnSpPr>
        <p:spPr>
          <a:xfrm rot="10800000">
            <a:off x="-30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58" name="Google Shape;158;p21"/>
          <p:cNvCxnSpPr/>
          <p:nvPr/>
        </p:nvCxnSpPr>
        <p:spPr>
          <a:xfrm>
            <a:off x="-11287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59" name="Google Shape;159;p21"/>
          <p:cNvCxnSpPr/>
          <p:nvPr/>
        </p:nvCxnSpPr>
        <p:spPr>
          <a:xfrm>
            <a:off x="790872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8" r:id="rId4"/>
    <p:sldLayoutId id="2147483660" r:id="rId5"/>
    <p:sldLayoutId id="2147483661" r:id="rId6"/>
    <p:sldLayoutId id="2147483664" r:id="rId7"/>
    <p:sldLayoutId id="2147483665" r:id="rId8"/>
    <p:sldLayoutId id="2147483667" r:id="rId9"/>
    <p:sldLayoutId id="2147483668" r:id="rId10"/>
    <p:sldLayoutId id="2147483670" r:id="rId11"/>
    <p:sldLayoutId id="2147483672" r:id="rId12"/>
    <p:sldLayoutId id="2147483673" r:id="rId13"/>
    <p:sldLayoutId id="2147483674" r:id="rId14"/>
    <p:sldLayoutId id="2147483675" r:id="rId15"/>
    <p:sldLayoutId id="2147483681" r:id="rId16"/>
    <p:sldLayoutId id="2147483692" r:id="rId17"/>
    <p:sldLayoutId id="2147483695" r:id="rId18"/>
    <p:sldLayoutId id="2147483696" r:id="rId19"/>
    <p:sldLayoutId id="2147483697" r:id="rId20"/>
    <p:sldLayoutId id="2147483698" r:id="rId21"/>
    <p:sldLayoutId id="2147483699" r:id="rId22"/>
    <p:sldLayoutId id="2147483700" r:id="rId23"/>
    <p:sldLayoutId id="2147483705" r:id="rId24"/>
    <p:sldLayoutId id="2147483706"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hyperlink" Target="https://project-2-shop.onrender.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hyperlink" Target="https://project-2-shop.onrender.com/" TargetMode="Externa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hyperlink" Target="https://github.com/p2t5-Group-5/Project-2"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Handcrafted Harmony</a:t>
            </a:r>
            <a:endParaRPr dirty="0"/>
          </a:p>
        </p:txBody>
      </p:sp>
      <p:sp>
        <p:nvSpPr>
          <p:cNvPr id="489" name="Google Shape;489;p60"/>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a:t>
            </a:r>
            <a:r>
              <a:rPr lang="en" i="1" dirty="0">
                <a:solidFill>
                  <a:schemeClr val="dk1"/>
                </a:solidFill>
              </a:rPr>
              <a:t>Delivering quality from our hands to yours</a:t>
            </a:r>
            <a:endParaRPr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anim calcmode="lin" valueType="num">
                                      <p:cBhvr additive="base">
                                        <p:cTn id="7" dur="1000"/>
                                        <p:tgtEl>
                                          <p:spTgt spid="48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489"/>
                                        </p:tgtEl>
                                        <p:attrNameLst>
                                          <p:attrName>style.visibility</p:attrName>
                                        </p:attrNameLst>
                                      </p:cBhvr>
                                      <p:to>
                                        <p:strVal val="visible"/>
                                      </p:to>
                                    </p:set>
                                    <p:anim calcmode="lin" valueType="num">
                                      <p:cBhvr additive="base">
                                        <p:cTn id="10" dur="1000"/>
                                        <p:tgtEl>
                                          <p:spTgt spid="48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0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This is an infographic</a:t>
            </a:r>
            <a:endParaRPr dirty="0"/>
          </a:p>
        </p:txBody>
      </p:sp>
      <p:sp>
        <p:nvSpPr>
          <p:cNvPr id="1335" name="Google Shape;1335;p107"/>
          <p:cNvSpPr/>
          <p:nvPr/>
        </p:nvSpPr>
        <p:spPr>
          <a:xfrm>
            <a:off x="736586" y="2473806"/>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7"/>
          <p:cNvSpPr txBox="1">
            <a:spLocks noGrp="1"/>
          </p:cNvSpPr>
          <p:nvPr>
            <p:ph type="title" idx="4294967295"/>
          </p:nvPr>
        </p:nvSpPr>
        <p:spPr>
          <a:xfrm>
            <a:off x="3790530" y="10061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1"/>
                </a:solidFill>
              </a:rPr>
              <a:t>Products</a:t>
            </a:r>
            <a:endParaRPr sz="2400" dirty="0">
              <a:solidFill>
                <a:schemeClr val="accent1"/>
              </a:solidFill>
            </a:endParaRPr>
          </a:p>
        </p:txBody>
      </p:sp>
      <p:sp>
        <p:nvSpPr>
          <p:cNvPr id="1337" name="Google Shape;1337;p107"/>
          <p:cNvSpPr txBox="1">
            <a:spLocks noGrp="1"/>
          </p:cNvSpPr>
          <p:nvPr>
            <p:ph type="subTitle" idx="4294967295"/>
          </p:nvPr>
        </p:nvSpPr>
        <p:spPr>
          <a:xfrm>
            <a:off x="3790530" y="1480781"/>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solidFill>
                  <a:schemeClr val="dk1"/>
                </a:solidFill>
              </a:rPr>
              <a:t>Post cool artisan products on an interactive website for users to browse.</a:t>
            </a:r>
            <a:endParaRPr sz="1400" dirty="0">
              <a:solidFill>
                <a:schemeClr val="dk1"/>
              </a:solidFill>
            </a:endParaRPr>
          </a:p>
        </p:txBody>
      </p:sp>
      <p:sp>
        <p:nvSpPr>
          <p:cNvPr id="1338" name="Google Shape;1338;p107"/>
          <p:cNvSpPr txBox="1">
            <a:spLocks noGrp="1"/>
          </p:cNvSpPr>
          <p:nvPr>
            <p:ph type="title" idx="4294967295"/>
          </p:nvPr>
        </p:nvSpPr>
        <p:spPr>
          <a:xfrm>
            <a:off x="3790530" y="3569331"/>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1"/>
                </a:solidFill>
              </a:rPr>
              <a:t>Money</a:t>
            </a:r>
            <a:endParaRPr sz="2400" dirty="0">
              <a:solidFill>
                <a:schemeClr val="accent1"/>
              </a:solidFill>
            </a:endParaRPr>
          </a:p>
        </p:txBody>
      </p:sp>
      <p:sp>
        <p:nvSpPr>
          <p:cNvPr id="1339" name="Google Shape;1339;p107"/>
          <p:cNvSpPr txBox="1">
            <a:spLocks noGrp="1"/>
          </p:cNvSpPr>
          <p:nvPr>
            <p:ph type="subTitle" idx="4294967295"/>
          </p:nvPr>
        </p:nvSpPr>
        <p:spPr>
          <a:xfrm>
            <a:off x="3790530" y="4044205"/>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2"/>
              </a:buClr>
              <a:buSzPts val="1100"/>
              <a:buFont typeface="Arial"/>
              <a:buNone/>
            </a:pPr>
            <a:r>
              <a:rPr lang="en" sz="1400" dirty="0">
                <a:solidFill>
                  <a:schemeClr val="dk1"/>
                </a:solidFill>
              </a:rPr>
              <a:t>Seamless purchases</a:t>
            </a:r>
          </a:p>
        </p:txBody>
      </p:sp>
      <p:sp>
        <p:nvSpPr>
          <p:cNvPr id="1340" name="Google Shape;1340;p107"/>
          <p:cNvSpPr txBox="1">
            <a:spLocks noGrp="1"/>
          </p:cNvSpPr>
          <p:nvPr>
            <p:ph type="title" idx="4294967295"/>
          </p:nvPr>
        </p:nvSpPr>
        <p:spPr>
          <a:xfrm>
            <a:off x="3790530" y="2287826"/>
            <a:ext cx="2690100" cy="4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1"/>
                </a:solidFill>
              </a:rPr>
              <a:t>Ideas</a:t>
            </a:r>
            <a:endParaRPr sz="2400" dirty="0">
              <a:solidFill>
                <a:schemeClr val="accent1"/>
              </a:solidFill>
            </a:endParaRPr>
          </a:p>
        </p:txBody>
      </p:sp>
      <p:sp>
        <p:nvSpPr>
          <p:cNvPr id="1341" name="Google Shape;1341;p107"/>
          <p:cNvSpPr txBox="1">
            <a:spLocks noGrp="1"/>
          </p:cNvSpPr>
          <p:nvPr>
            <p:ph type="subTitle" idx="4294967295"/>
          </p:nvPr>
        </p:nvSpPr>
        <p:spPr>
          <a:xfrm>
            <a:off x="3790530" y="2762493"/>
            <a:ext cx="2690100" cy="543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dirty="0">
                <a:solidFill>
                  <a:schemeClr val="dk1"/>
                </a:solidFill>
              </a:rPr>
              <a:t>Share ideas and give feedback</a:t>
            </a:r>
            <a:endParaRPr sz="1400" dirty="0">
              <a:solidFill>
                <a:schemeClr val="dk1"/>
              </a:solidFill>
            </a:endParaRPr>
          </a:p>
        </p:txBody>
      </p:sp>
      <p:sp>
        <p:nvSpPr>
          <p:cNvPr id="1342" name="Google Shape;1342;p107"/>
          <p:cNvSpPr txBox="1">
            <a:spLocks noGrp="1"/>
          </p:cNvSpPr>
          <p:nvPr>
            <p:ph type="title" idx="4294967295"/>
          </p:nvPr>
        </p:nvSpPr>
        <p:spPr>
          <a:xfrm>
            <a:off x="906836" y="2577306"/>
            <a:ext cx="128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Seller</a:t>
            </a:r>
            <a:endParaRPr sz="2400" dirty="0"/>
          </a:p>
        </p:txBody>
      </p:sp>
      <p:grpSp>
        <p:nvGrpSpPr>
          <p:cNvPr id="1343" name="Google Shape;1343;p107"/>
          <p:cNvGrpSpPr/>
          <p:nvPr/>
        </p:nvGrpSpPr>
        <p:grpSpPr>
          <a:xfrm>
            <a:off x="3108881" y="1384750"/>
            <a:ext cx="367261" cy="366364"/>
            <a:chOff x="-64410850" y="4094450"/>
            <a:chExt cx="317425" cy="316650"/>
          </a:xfrm>
        </p:grpSpPr>
        <p:sp>
          <p:nvSpPr>
            <p:cNvPr id="1344" name="Google Shape;1344;p10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0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0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107"/>
          <p:cNvGrpSpPr/>
          <p:nvPr/>
        </p:nvGrpSpPr>
        <p:grpSpPr>
          <a:xfrm>
            <a:off x="3109329" y="2666883"/>
            <a:ext cx="366364" cy="366248"/>
            <a:chOff x="-60255350" y="3733825"/>
            <a:chExt cx="316650" cy="316550"/>
          </a:xfrm>
        </p:grpSpPr>
        <p:sp>
          <p:nvSpPr>
            <p:cNvPr id="1348" name="Google Shape;1348;p10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0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0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0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0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0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0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07"/>
          <p:cNvGrpSpPr/>
          <p:nvPr/>
        </p:nvGrpSpPr>
        <p:grpSpPr>
          <a:xfrm>
            <a:off x="3107955" y="3948896"/>
            <a:ext cx="369112" cy="364657"/>
            <a:chOff x="-59869425" y="4102225"/>
            <a:chExt cx="319025" cy="315175"/>
          </a:xfrm>
        </p:grpSpPr>
        <p:sp>
          <p:nvSpPr>
            <p:cNvPr id="1356" name="Google Shape;1356;p10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0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0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0" name="Google Shape;1360;p107"/>
          <p:cNvCxnSpPr>
            <a:stCxn id="1335" idx="3"/>
            <a:endCxn id="1361" idx="1"/>
          </p:cNvCxnSpPr>
          <p:nvPr/>
        </p:nvCxnSpPr>
        <p:spPr>
          <a:xfrm>
            <a:off x="2364386" y="2850006"/>
            <a:ext cx="552000" cy="600"/>
          </a:xfrm>
          <a:prstGeom prst="curvedConnector3">
            <a:avLst>
              <a:gd name="adj1" fmla="val 49994"/>
            </a:avLst>
          </a:prstGeom>
          <a:noFill/>
          <a:ln w="28575" cap="flat" cmpd="sng">
            <a:solidFill>
              <a:schemeClr val="accent1"/>
            </a:solidFill>
            <a:prstDash val="solid"/>
            <a:round/>
            <a:headEnd type="none" w="med" len="med"/>
            <a:tailEnd type="none" w="med" len="med"/>
          </a:ln>
        </p:spPr>
      </p:cxnSp>
      <p:sp>
        <p:nvSpPr>
          <p:cNvPr id="1362" name="Google Shape;1362;p107"/>
          <p:cNvSpPr/>
          <p:nvPr/>
        </p:nvSpPr>
        <p:spPr>
          <a:xfrm>
            <a:off x="2916311" y="11917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07"/>
          <p:cNvSpPr/>
          <p:nvPr/>
        </p:nvSpPr>
        <p:spPr>
          <a:xfrm>
            <a:off x="2916311" y="2473806"/>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07"/>
          <p:cNvSpPr/>
          <p:nvPr/>
        </p:nvSpPr>
        <p:spPr>
          <a:xfrm>
            <a:off x="2916311" y="3755031"/>
            <a:ext cx="752400" cy="7524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4" name="Google Shape;1364;p107"/>
          <p:cNvCxnSpPr>
            <a:endCxn id="1362" idx="1"/>
          </p:cNvCxnSpPr>
          <p:nvPr/>
        </p:nvCxnSpPr>
        <p:spPr>
          <a:xfrm rot="10800000" flipH="1">
            <a:off x="1550411" y="1567931"/>
            <a:ext cx="1365900" cy="906000"/>
          </a:xfrm>
          <a:prstGeom prst="bentConnector3">
            <a:avLst>
              <a:gd name="adj1" fmla="val 719"/>
            </a:avLst>
          </a:prstGeom>
          <a:noFill/>
          <a:ln w="28575" cap="flat" cmpd="sng">
            <a:solidFill>
              <a:schemeClr val="accent1"/>
            </a:solidFill>
            <a:prstDash val="solid"/>
            <a:round/>
            <a:headEnd type="none" w="med" len="med"/>
            <a:tailEnd type="none" w="med" len="med"/>
          </a:ln>
        </p:spPr>
      </p:cxnSp>
      <p:cxnSp>
        <p:nvCxnSpPr>
          <p:cNvPr id="1365" name="Google Shape;1365;p107"/>
          <p:cNvCxnSpPr>
            <a:cxnSpLocks/>
            <a:endCxn id="1363" idx="1"/>
          </p:cNvCxnSpPr>
          <p:nvPr/>
        </p:nvCxnSpPr>
        <p:spPr>
          <a:xfrm>
            <a:off x="1550410" y="3569331"/>
            <a:ext cx="1365901" cy="561900"/>
          </a:xfrm>
          <a:prstGeom prst="bentConnector3">
            <a:avLst>
              <a:gd name="adj1" fmla="val 573"/>
            </a:avLst>
          </a:prstGeom>
          <a:noFill/>
          <a:ln w="28575" cap="flat" cmpd="sng">
            <a:solidFill>
              <a:schemeClr val="accent1"/>
            </a:solidFill>
            <a:prstDash val="solid"/>
            <a:round/>
            <a:headEnd type="none" w="med" len="med"/>
            <a:tailEnd type="none" w="med" len="med"/>
          </a:ln>
        </p:spPr>
      </p:cxnSp>
      <p:sp>
        <p:nvSpPr>
          <p:cNvPr id="1366" name="Google Shape;1366;p107"/>
          <p:cNvSpPr/>
          <p:nvPr/>
        </p:nvSpPr>
        <p:spPr>
          <a:xfrm>
            <a:off x="6804112" y="2471277"/>
            <a:ext cx="1627800" cy="752400"/>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07"/>
          <p:cNvSpPr txBox="1">
            <a:spLocks noGrp="1"/>
          </p:cNvSpPr>
          <p:nvPr>
            <p:ph type="title" idx="4294967295"/>
          </p:nvPr>
        </p:nvSpPr>
        <p:spPr>
          <a:xfrm>
            <a:off x="6974362" y="2549139"/>
            <a:ext cx="128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Buyer</a:t>
            </a:r>
            <a:endParaRPr sz="2400" dirty="0"/>
          </a:p>
        </p:txBody>
      </p:sp>
      <p:cxnSp>
        <p:nvCxnSpPr>
          <p:cNvPr id="1368" name="Google Shape;1368;p107"/>
          <p:cNvCxnSpPr>
            <a:cxnSpLocks/>
            <a:stCxn id="1361" idx="3"/>
            <a:endCxn id="1366" idx="1"/>
          </p:cNvCxnSpPr>
          <p:nvPr/>
        </p:nvCxnSpPr>
        <p:spPr>
          <a:xfrm flipV="1">
            <a:off x="3668711" y="2847477"/>
            <a:ext cx="3135401" cy="2529"/>
          </a:xfrm>
          <a:prstGeom prst="bentConnector3">
            <a:avLst>
              <a:gd name="adj1" fmla="val 50000"/>
            </a:avLst>
          </a:prstGeom>
          <a:noFill/>
          <a:ln w="28575" cap="flat" cmpd="sng">
            <a:solidFill>
              <a:schemeClr val="accent1"/>
            </a:solidFill>
            <a:prstDash val="solid"/>
            <a:round/>
            <a:headEnd type="none" w="med" len="med"/>
            <a:tailEnd type="none" w="med" len="med"/>
          </a:ln>
        </p:spPr>
      </p:cxnSp>
      <p:cxnSp>
        <p:nvCxnSpPr>
          <p:cNvPr id="1369" name="Google Shape;1369;p107"/>
          <p:cNvCxnSpPr>
            <a:cxnSpLocks/>
            <a:stCxn id="1363" idx="3"/>
            <a:endCxn id="1366" idx="2"/>
          </p:cNvCxnSpPr>
          <p:nvPr/>
        </p:nvCxnSpPr>
        <p:spPr>
          <a:xfrm flipV="1">
            <a:off x="3668711" y="3223677"/>
            <a:ext cx="3949301" cy="907554"/>
          </a:xfrm>
          <a:prstGeom prst="bentConnector2">
            <a:avLst/>
          </a:prstGeom>
          <a:noFill/>
          <a:ln w="28575" cap="flat" cmpd="sng">
            <a:solidFill>
              <a:schemeClr val="accent1"/>
            </a:solidFill>
            <a:prstDash val="solid"/>
            <a:round/>
            <a:headEnd type="none" w="med" len="med"/>
            <a:tailEnd type="none" w="med" len="med"/>
          </a:ln>
        </p:spPr>
      </p:cxnSp>
      <p:cxnSp>
        <p:nvCxnSpPr>
          <p:cNvPr id="8" name="Google Shape;1368;p107">
            <a:extLst>
              <a:ext uri="{FF2B5EF4-FFF2-40B4-BE49-F238E27FC236}">
                <a16:creationId xmlns:a16="http://schemas.microsoft.com/office/drawing/2014/main" id="{DC6F3CA3-2AC5-5196-A871-FACB1A00E91F}"/>
              </a:ext>
            </a:extLst>
          </p:cNvPr>
          <p:cNvCxnSpPr>
            <a:cxnSpLocks/>
            <a:endCxn id="1366" idx="0"/>
          </p:cNvCxnSpPr>
          <p:nvPr/>
        </p:nvCxnSpPr>
        <p:spPr>
          <a:xfrm>
            <a:off x="6611543" y="1558593"/>
            <a:ext cx="1006469" cy="912684"/>
          </a:xfrm>
          <a:prstGeom prst="bentConnector2">
            <a:avLst/>
          </a:prstGeom>
          <a:noFill/>
          <a:ln w="28575" cap="flat" cmpd="sng">
            <a:solidFill>
              <a:schemeClr val="accent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88"/>
          <p:cNvSpPr txBox="1">
            <a:spLocks noGrp="1"/>
          </p:cNvSpPr>
          <p:nvPr>
            <p:ph type="title"/>
          </p:nvPr>
        </p:nvSpPr>
        <p:spPr>
          <a:xfrm>
            <a:off x="1043725" y="922567"/>
            <a:ext cx="3123000" cy="22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User Story</a:t>
            </a:r>
            <a:endParaRPr dirty="0"/>
          </a:p>
        </p:txBody>
      </p:sp>
      <p:sp>
        <p:nvSpPr>
          <p:cNvPr id="871" name="Google Shape;871;p88"/>
          <p:cNvSpPr txBox="1">
            <a:spLocks noGrp="1"/>
          </p:cNvSpPr>
          <p:nvPr>
            <p:ph type="subTitle" idx="1"/>
          </p:nvPr>
        </p:nvSpPr>
        <p:spPr>
          <a:xfrm>
            <a:off x="1043724" y="1640793"/>
            <a:ext cx="3528275" cy="2862841"/>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US" b="1" dirty="0"/>
              <a:t>As a handmade goods enthusiast</a:t>
            </a:r>
            <a:r>
              <a:rPr lang="en-US" dirty="0"/>
              <a:t>, I want to spend money. I want a platform where I can browse and purchase unique, artisan-made items while supporting independent creators. </a:t>
            </a:r>
          </a:p>
          <a:p>
            <a:pPr marL="0" lvl="0" indent="0" algn="l" rtl="0">
              <a:spcBef>
                <a:spcPts val="0"/>
              </a:spcBef>
              <a:spcAft>
                <a:spcPts val="1000"/>
              </a:spcAft>
              <a:buNone/>
            </a:pPr>
            <a:r>
              <a:rPr lang="en-US" b="1" dirty="0"/>
              <a:t>As a seller</a:t>
            </a:r>
            <a:r>
              <a:rPr lang="en-US" dirty="0"/>
              <a:t>, I want to make money. I want an easy-to-use marketplace to showcase my handmade products, manage inventory, and connect directly with buyers who value craftsmanship.</a:t>
            </a:r>
            <a:endParaRPr dirty="0"/>
          </a:p>
        </p:txBody>
      </p:sp>
      <p:pic>
        <p:nvPicPr>
          <p:cNvPr id="872" name="Google Shape;872;p88"/>
          <p:cNvPicPr preferRelativeResize="0"/>
          <p:nvPr/>
        </p:nvPicPr>
        <p:blipFill rotWithShape="1">
          <a:blip r:embed="rId3">
            <a:alphaModFix/>
          </a:blip>
          <a:srcRect l="16899" r="16906"/>
          <a:stretch/>
        </p:blipFill>
        <p:spPr>
          <a:xfrm>
            <a:off x="4570850" y="1640792"/>
            <a:ext cx="3374350" cy="2448058"/>
          </a:xfrm>
          <a:prstGeom prst="rect">
            <a:avLst/>
          </a:prstGeom>
          <a:noFill/>
          <a:ln w="28575" cap="flat" cmpd="sng">
            <a:solidFill>
              <a:schemeClr val="accent1"/>
            </a:solidFill>
            <a:prstDash val="solid"/>
            <a:round/>
            <a:headEnd type="none" w="sm" len="sm"/>
            <a:tailEnd type="none" w="sm" len="sm"/>
          </a:ln>
        </p:spPr>
      </p:pic>
      <p:pic>
        <p:nvPicPr>
          <p:cNvPr id="5122" name="Picture 2" descr="13,084,100+ Trade Commerce Stock Photos, Pictures &amp; Royalty-Free Images -  iStock">
            <a:extLst>
              <a:ext uri="{FF2B5EF4-FFF2-40B4-BE49-F238E27FC236}">
                <a16:creationId xmlns:a16="http://schemas.microsoft.com/office/drawing/2014/main" id="{F24CC529-5013-45D0-8A80-110864995B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850" y="1640792"/>
            <a:ext cx="3374349" cy="24480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8DBECE-7D6B-92B7-A321-6CA28D08F6AA}"/>
              </a:ext>
            </a:extLst>
          </p:cNvPr>
          <p:cNvSpPr>
            <a:spLocks noGrp="1"/>
          </p:cNvSpPr>
          <p:nvPr>
            <p:ph type="title"/>
          </p:nvPr>
        </p:nvSpPr>
        <p:spPr>
          <a:xfrm>
            <a:off x="1122500" y="1073000"/>
            <a:ext cx="6899100" cy="3413542"/>
          </a:xfrm>
        </p:spPr>
        <p:txBody>
          <a:bodyPr/>
          <a:lstStyle/>
          <a:p>
            <a:pPr algn="just"/>
            <a:r>
              <a:rPr lang="en-US" sz="2800" b="1" dirty="0">
                <a:solidFill>
                  <a:schemeClr val="bg1">
                    <a:lumMod val="50000"/>
                  </a:schemeClr>
                </a:solidFill>
              </a:rPr>
              <a:t>Handcrafted Harmony </a:t>
            </a:r>
            <a:r>
              <a:rPr lang="en-US" sz="2000" dirty="0"/>
              <a:t>is a unique online marketplace exclusively for handmade goods, giving artisans a platform to sell their creations directly to buyers. Whether it’s jewelry, home decor, or art, our site connects makers with shoppers who value craftsmanship. With features like user authentication, customizable product listings, an interactive cart, and a spotlight on a featured seller and product each month, we’re building a curated community around creativity. Built with React, Node.js, and Sequelize, </a:t>
            </a:r>
            <a:r>
              <a:rPr lang="en-US" sz="2000" dirty="0">
                <a:solidFill>
                  <a:schemeClr val="bg1">
                    <a:lumMod val="50000"/>
                  </a:schemeClr>
                </a:solidFill>
              </a:rPr>
              <a:t>Handcrafted Harmony </a:t>
            </a:r>
            <a:r>
              <a:rPr lang="en-US" sz="2000" dirty="0"/>
              <a:t>is where handmade meets high-tech.</a:t>
            </a:r>
          </a:p>
        </p:txBody>
      </p:sp>
    </p:spTree>
    <p:extLst>
      <p:ext uri="{BB962C8B-B14F-4D97-AF65-F5344CB8AC3E}">
        <p14:creationId xmlns:p14="http://schemas.microsoft.com/office/powerpoint/2010/main" val="1994750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3794377" y="2511800"/>
            <a:ext cx="4965600" cy="11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Process</a:t>
            </a:r>
            <a:endParaRPr dirty="0"/>
          </a:p>
        </p:txBody>
      </p:sp>
      <p:sp>
        <p:nvSpPr>
          <p:cNvPr id="586" name="Google Shape;586;p71"/>
          <p:cNvSpPr txBox="1">
            <a:spLocks noGrp="1"/>
          </p:cNvSpPr>
          <p:nvPr>
            <p:ph type="title" idx="2"/>
          </p:nvPr>
        </p:nvSpPr>
        <p:spPr>
          <a:xfrm>
            <a:off x="3794277" y="1466050"/>
            <a:ext cx="1650900" cy="97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
        <p:nvSpPr>
          <p:cNvPr id="587" name="Google Shape;587;p71"/>
          <p:cNvSpPr txBox="1">
            <a:spLocks noGrp="1"/>
          </p:cNvSpPr>
          <p:nvPr>
            <p:ph type="subTitle" idx="1"/>
          </p:nvPr>
        </p:nvSpPr>
        <p:spPr>
          <a:xfrm>
            <a:off x="3794277" y="3318325"/>
            <a:ext cx="4965600" cy="393000"/>
          </a:xfrm>
          <a:prstGeom prst="rect">
            <a:avLst/>
          </a:prstGeom>
        </p:spPr>
        <p:txBody>
          <a:bodyPr spcFirstLastPara="1" wrap="square" lIns="91425" tIns="91425" rIns="91425" bIns="91425" anchor="t" anchorCtr="0">
            <a:noAutofit/>
          </a:bodyPr>
          <a:lstStyle/>
          <a:p>
            <a:pPr marL="0" indent="0" algn="l">
              <a:buClr>
                <a:schemeClr val="dk1"/>
              </a:buClr>
              <a:buSzPts val="1100"/>
            </a:pPr>
            <a:r>
              <a:rPr lang="en-US" dirty="0"/>
              <a:t>How did we go about this endeavor?</a:t>
            </a:r>
          </a:p>
        </p:txBody>
      </p:sp>
      <p:pic>
        <p:nvPicPr>
          <p:cNvPr id="4100" name="Picture 4" descr="247,900+ Hands In A Circle Stock Photos, Pictures &amp; Royalty-Free Images -  iStock | Hands together, Teamwork, Hands">
            <a:extLst>
              <a:ext uri="{FF2B5EF4-FFF2-40B4-BE49-F238E27FC236}">
                <a16:creationId xmlns:a16="http://schemas.microsoft.com/office/drawing/2014/main" id="{6AE21F63-68B3-AA51-F8B1-B302A8E709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292" y="1491153"/>
            <a:ext cx="3466945" cy="231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66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 calcmode="lin" valueType="num">
                                      <p:cBhvr additive="base">
                                        <p:cTn id="10" dur="1000"/>
                                        <p:tgtEl>
                                          <p:spTgt spid="58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 calcmode="lin" valueType="num">
                                      <p:cBhvr additive="base">
                                        <p:cTn id="13" dur="1000"/>
                                        <p:tgtEl>
                                          <p:spTgt spid="58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5"/>
          <p:cNvSpPr txBox="1">
            <a:spLocks noGrp="1"/>
          </p:cNvSpPr>
          <p:nvPr>
            <p:ph type="title"/>
          </p:nvPr>
        </p:nvSpPr>
        <p:spPr>
          <a:xfrm>
            <a:off x="1877475" y="445025"/>
            <a:ext cx="642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Really Impressive Stuff, Guys</a:t>
            </a:r>
            <a:endParaRPr dirty="0"/>
          </a:p>
        </p:txBody>
      </p:sp>
      <p:sp>
        <p:nvSpPr>
          <p:cNvPr id="646" name="Google Shape;646;p75"/>
          <p:cNvSpPr txBox="1">
            <a:spLocks noGrp="1"/>
          </p:cNvSpPr>
          <p:nvPr>
            <p:ph type="subTitle" idx="3"/>
          </p:nvPr>
        </p:nvSpPr>
        <p:spPr>
          <a:xfrm>
            <a:off x="719108" y="1063555"/>
            <a:ext cx="24861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Technologies</a:t>
            </a:r>
            <a:endParaRPr dirty="0"/>
          </a:p>
        </p:txBody>
      </p:sp>
      <p:sp>
        <p:nvSpPr>
          <p:cNvPr id="647" name="Google Shape;647;p75"/>
          <p:cNvSpPr txBox="1">
            <a:spLocks noGrp="1"/>
          </p:cNvSpPr>
          <p:nvPr>
            <p:ph type="subTitle" idx="4"/>
          </p:nvPr>
        </p:nvSpPr>
        <p:spPr>
          <a:xfrm>
            <a:off x="239282" y="1464581"/>
            <a:ext cx="5473526" cy="1259607"/>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Frontend: React.js, HTML, CSS, TypeScript</a:t>
            </a:r>
          </a:p>
          <a:p>
            <a:pPr marL="0" lvl="0" indent="0">
              <a:buClr>
                <a:schemeClr val="dk1"/>
              </a:buClr>
              <a:buSzPts val="1100"/>
            </a:pPr>
            <a:r>
              <a:rPr lang="en-US" dirty="0"/>
              <a:t>Backend: Node.js, Express.js</a:t>
            </a:r>
          </a:p>
          <a:p>
            <a:pPr marL="0" lvl="0" indent="0">
              <a:buClr>
                <a:schemeClr val="dk1"/>
              </a:buClr>
              <a:buSzPts val="1100"/>
            </a:pPr>
            <a:r>
              <a:rPr lang="en-US" dirty="0"/>
              <a:t>Database: Sequelize</a:t>
            </a:r>
          </a:p>
          <a:p>
            <a:pPr marL="0" lvl="0" indent="0">
              <a:buClr>
                <a:schemeClr val="dk1"/>
              </a:buClr>
              <a:buSzPts val="1100"/>
            </a:pPr>
            <a:r>
              <a:rPr lang="en-US" dirty="0"/>
              <a:t>Authentication: JWT (JSON Web Tokens)</a:t>
            </a:r>
          </a:p>
          <a:p>
            <a:pPr marL="0" lvl="0" indent="0">
              <a:buClr>
                <a:schemeClr val="dk1"/>
              </a:buClr>
              <a:buSzPts val="1100"/>
            </a:pPr>
            <a:r>
              <a:rPr lang="en-US" dirty="0"/>
              <a:t>Deployment: Render (https://project-2-shop.onrender.com)</a:t>
            </a:r>
          </a:p>
        </p:txBody>
      </p:sp>
      <p:sp>
        <p:nvSpPr>
          <p:cNvPr id="648" name="Google Shape;648;p75"/>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Successes</a:t>
            </a:r>
            <a:endParaRPr dirty="0"/>
          </a:p>
        </p:txBody>
      </p:sp>
      <p:sp>
        <p:nvSpPr>
          <p:cNvPr id="649" name="Google Shape;649;p75"/>
          <p:cNvSpPr txBox="1">
            <a:spLocks noGrp="1"/>
          </p:cNvSpPr>
          <p:nvPr>
            <p:ph type="subTitle" idx="6"/>
          </p:nvPr>
        </p:nvSpPr>
        <p:spPr>
          <a:xfrm>
            <a:off x="3073678" y="3565487"/>
            <a:ext cx="2865066" cy="6186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dirty="0"/>
              <a:t>Polished design, CSS, modals</a:t>
            </a:r>
          </a:p>
          <a:p>
            <a:pPr marL="0" lvl="0" indent="0">
              <a:buClr>
                <a:schemeClr val="dk1"/>
              </a:buClr>
              <a:buSzPts val="1100"/>
            </a:pPr>
            <a:r>
              <a:rPr lang="en-US" dirty="0"/>
              <a:t>Databases worked</a:t>
            </a:r>
          </a:p>
          <a:p>
            <a:pPr marL="0" lvl="0" indent="0">
              <a:buClr>
                <a:schemeClr val="dk1"/>
              </a:buClr>
              <a:buSzPts val="1100"/>
            </a:pPr>
            <a:r>
              <a:rPr lang="en-US" dirty="0"/>
              <a:t>Communication &amp; Collaboration</a:t>
            </a:r>
          </a:p>
          <a:p>
            <a:pPr marL="0" lvl="0" indent="0">
              <a:buClr>
                <a:schemeClr val="dk1"/>
              </a:buClr>
              <a:buSzPts val="1100"/>
            </a:pPr>
            <a:r>
              <a:rPr lang="en-US" dirty="0"/>
              <a:t>Practical application of skills</a:t>
            </a:r>
          </a:p>
        </p:txBody>
      </p:sp>
      <p:sp>
        <p:nvSpPr>
          <p:cNvPr id="650" name="Google Shape;650;p75"/>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Challenges</a:t>
            </a:r>
            <a:endParaRPr dirty="0"/>
          </a:p>
        </p:txBody>
      </p:sp>
      <p:sp>
        <p:nvSpPr>
          <p:cNvPr id="651" name="Google Shape;651;p75"/>
          <p:cNvSpPr txBox="1">
            <a:spLocks noGrp="1"/>
          </p:cNvSpPr>
          <p:nvPr>
            <p:ph type="subTitle" idx="8"/>
          </p:nvPr>
        </p:nvSpPr>
        <p:spPr>
          <a:xfrm>
            <a:off x="128187" y="3565487"/>
            <a:ext cx="3077071" cy="113298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Linking databases with aliases</a:t>
            </a:r>
          </a:p>
          <a:p>
            <a:pPr marL="0" lvl="0" indent="0" algn="r" rtl="0">
              <a:spcBef>
                <a:spcPts val="0"/>
              </a:spcBef>
              <a:spcAft>
                <a:spcPts val="0"/>
              </a:spcAft>
              <a:buClr>
                <a:schemeClr val="dk1"/>
              </a:buClr>
              <a:buSzPts val="1100"/>
              <a:buFont typeface="Arial"/>
              <a:buNone/>
            </a:pPr>
            <a:r>
              <a:rPr lang="en" dirty="0"/>
              <a:t>Tracking variable names/routes</a:t>
            </a:r>
          </a:p>
          <a:p>
            <a:pPr marL="0" lvl="0" indent="0" algn="r" rtl="0">
              <a:spcBef>
                <a:spcPts val="0"/>
              </a:spcBef>
              <a:spcAft>
                <a:spcPts val="0"/>
              </a:spcAft>
              <a:buClr>
                <a:schemeClr val="dk1"/>
              </a:buClr>
              <a:buSzPts val="1100"/>
              <a:buFont typeface="Arial"/>
              <a:buNone/>
            </a:pPr>
            <a:r>
              <a:rPr lang="en" dirty="0"/>
              <a:t>Routing issues: UseNavigate()</a:t>
            </a:r>
          </a:p>
          <a:p>
            <a:pPr marL="0" lvl="0" indent="0" algn="r" rtl="0">
              <a:spcBef>
                <a:spcPts val="0"/>
              </a:spcBef>
              <a:spcAft>
                <a:spcPts val="0"/>
              </a:spcAft>
              <a:buClr>
                <a:schemeClr val="dk1"/>
              </a:buClr>
              <a:buSzPts val="1100"/>
              <a:buFont typeface="Arial"/>
              <a:buNone/>
            </a:pPr>
            <a:r>
              <a:rPr lang="en" dirty="0"/>
              <a:t>Deploy to Render</a:t>
            </a:r>
            <a:endParaRPr dirty="0"/>
          </a:p>
        </p:txBody>
      </p:sp>
      <p:pic>
        <p:nvPicPr>
          <p:cNvPr id="652" name="Google Shape;652;p75"/>
          <p:cNvPicPr preferRelativeResize="0"/>
          <p:nvPr/>
        </p:nvPicPr>
        <p:blipFill rotWithShape="1">
          <a:blip r:embed="rId3">
            <a:alphaModFix/>
          </a:blip>
          <a:srcRect l="28803" r="11302"/>
          <a:stretch/>
        </p:blipFill>
        <p:spPr>
          <a:xfrm>
            <a:off x="6070323" y="1561175"/>
            <a:ext cx="2234400" cy="24879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 calcmode="lin" valueType="num">
                                      <p:cBhvr additive="base">
                                        <p:cTn id="7" dur="1000"/>
                                        <p:tgtEl>
                                          <p:spTgt spid="64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652"/>
                                        </p:tgtEl>
                                        <p:attrNameLst>
                                          <p:attrName>style.visibility</p:attrName>
                                        </p:attrNameLst>
                                      </p:cBhvr>
                                      <p:to>
                                        <p:strVal val="visible"/>
                                      </p:to>
                                    </p:set>
                                    <p:anim calcmode="lin" valueType="num">
                                      <p:cBhvr additive="base">
                                        <p:cTn id="12" dur="1000"/>
                                        <p:tgtEl>
                                          <p:spTgt spid="65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46"/>
                                        </p:tgtEl>
                                        <p:attrNameLst>
                                          <p:attrName>style.visibility</p:attrName>
                                        </p:attrNameLst>
                                      </p:cBhvr>
                                      <p:to>
                                        <p:strVal val="visible"/>
                                      </p:to>
                                    </p:set>
                                    <p:anim calcmode="lin" valueType="num">
                                      <p:cBhvr additive="base">
                                        <p:cTn id="17" dur="1000"/>
                                        <p:tgtEl>
                                          <p:spTgt spid="646"/>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647"/>
                                        </p:tgtEl>
                                        <p:attrNameLst>
                                          <p:attrName>style.visibility</p:attrName>
                                        </p:attrNameLst>
                                      </p:cBhvr>
                                      <p:to>
                                        <p:strVal val="visible"/>
                                      </p:to>
                                    </p:set>
                                    <p:anim calcmode="lin" valueType="num">
                                      <p:cBhvr additive="base">
                                        <p:cTn id="20" dur="1000"/>
                                        <p:tgtEl>
                                          <p:spTgt spid="647"/>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48"/>
                                        </p:tgtEl>
                                        <p:attrNameLst>
                                          <p:attrName>style.visibility</p:attrName>
                                        </p:attrNameLst>
                                      </p:cBhvr>
                                      <p:to>
                                        <p:strVal val="visible"/>
                                      </p:to>
                                    </p:set>
                                    <p:anim calcmode="lin" valueType="num">
                                      <p:cBhvr additive="base">
                                        <p:cTn id="25" dur="1000"/>
                                        <p:tgtEl>
                                          <p:spTgt spid="648"/>
                                        </p:tgtEl>
                                        <p:attrNameLst>
                                          <p:attrName>ppt_x</p:attrName>
                                        </p:attrNameLst>
                                      </p:cBhvr>
                                      <p:tavLst>
                                        <p:tav tm="0">
                                          <p:val>
                                            <p:strVal val="#ppt_x-1"/>
                                          </p:val>
                                        </p:tav>
                                        <p:tav tm="100000">
                                          <p:val>
                                            <p:strVal val="#ppt_x"/>
                                          </p:val>
                                        </p:tav>
                                      </p:tavLst>
                                    </p:anim>
                                  </p:childTnLst>
                                </p:cTn>
                              </p:par>
                              <p:par>
                                <p:cTn id="26" presetID="2" presetClass="entr" presetSubtype="8" fill="hold" nodeType="withEffect">
                                  <p:stCondLst>
                                    <p:cond delay="0"/>
                                  </p:stCondLst>
                                  <p:childTnLst>
                                    <p:set>
                                      <p:cBhvr>
                                        <p:cTn id="27" dur="1" fill="hold">
                                          <p:stCondLst>
                                            <p:cond delay="0"/>
                                          </p:stCondLst>
                                        </p:cTn>
                                        <p:tgtEl>
                                          <p:spTgt spid="649"/>
                                        </p:tgtEl>
                                        <p:attrNameLst>
                                          <p:attrName>style.visibility</p:attrName>
                                        </p:attrNameLst>
                                      </p:cBhvr>
                                      <p:to>
                                        <p:strVal val="visible"/>
                                      </p:to>
                                    </p:set>
                                    <p:anim calcmode="lin" valueType="num">
                                      <p:cBhvr additive="base">
                                        <p:cTn id="28" dur="1000"/>
                                        <p:tgtEl>
                                          <p:spTgt spid="649"/>
                                        </p:tgtEl>
                                        <p:attrNameLst>
                                          <p:attrName>ppt_x</p:attrName>
                                        </p:attrNameLst>
                                      </p:cBhvr>
                                      <p:tavLst>
                                        <p:tav tm="0">
                                          <p:val>
                                            <p:strVal val="#ppt_x-1"/>
                                          </p:val>
                                        </p:tav>
                                        <p:tav tm="100000">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650"/>
                                        </p:tgtEl>
                                        <p:attrNameLst>
                                          <p:attrName>style.visibility</p:attrName>
                                        </p:attrNameLst>
                                      </p:cBhvr>
                                      <p:to>
                                        <p:strVal val="visible"/>
                                      </p:to>
                                    </p:set>
                                    <p:anim calcmode="lin" valueType="num">
                                      <p:cBhvr additive="base">
                                        <p:cTn id="33" dur="1000"/>
                                        <p:tgtEl>
                                          <p:spTgt spid="650"/>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651"/>
                                        </p:tgtEl>
                                        <p:attrNameLst>
                                          <p:attrName>style.visibility</p:attrName>
                                        </p:attrNameLst>
                                      </p:cBhvr>
                                      <p:to>
                                        <p:strVal val="visible"/>
                                      </p:to>
                                    </p:set>
                                    <p:anim calcmode="lin" valueType="num">
                                      <p:cBhvr additive="base">
                                        <p:cTn id="36" dur="1000"/>
                                        <p:tgtEl>
                                          <p:spTgt spid="651"/>
                                        </p:tgtEl>
                                        <p:attrNameLst>
                                          <p:attrName>ppt_x</p:attrName>
                                        </p:attrNameLst>
                                      </p:cBhvr>
                                      <p:tavLst>
                                        <p:tav tm="0">
                                          <p:val>
                                            <p:strVal val="#ppt_x-1"/>
                                          </p:val>
                                        </p:tav>
                                        <p:tav tm="100000">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652"/>
                                        </p:tgtEl>
                                        <p:attrNameLst>
                                          <p:attrName>style.visibility</p:attrName>
                                        </p:attrNameLst>
                                      </p:cBhvr>
                                      <p:to>
                                        <p:strVal val="visible"/>
                                      </p:to>
                                    </p:set>
                                    <p:anim calcmode="lin" valueType="num">
                                      <p:cBhvr additive="base">
                                        <p:cTn id="41" dur="1000"/>
                                        <p:tgtEl>
                                          <p:spTgt spid="65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1"/>
        <p:cNvGrpSpPr/>
        <p:nvPr/>
      </p:nvGrpSpPr>
      <p:grpSpPr>
        <a:xfrm>
          <a:off x="0" y="0"/>
          <a:ext cx="0" cy="0"/>
          <a:chOff x="0" y="0"/>
          <a:chExt cx="0" cy="0"/>
        </a:xfrm>
      </p:grpSpPr>
      <p:sp>
        <p:nvSpPr>
          <p:cNvPr id="1512" name="Google Shape;1512;p118"/>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Mobile web</a:t>
            </a:r>
            <a:endParaRPr/>
          </a:p>
        </p:txBody>
      </p:sp>
      <p:sp>
        <p:nvSpPr>
          <p:cNvPr id="1513" name="Google Shape;1513;p118"/>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Responsive design so you can browse anywhere!</a:t>
            </a:r>
            <a:endParaRPr dirty="0"/>
          </a:p>
        </p:txBody>
      </p:sp>
      <p:grpSp>
        <p:nvGrpSpPr>
          <p:cNvPr id="1514" name="Google Shape;1514;p118"/>
          <p:cNvGrpSpPr/>
          <p:nvPr/>
        </p:nvGrpSpPr>
        <p:grpSpPr>
          <a:xfrm>
            <a:off x="5726744" y="469701"/>
            <a:ext cx="1803202" cy="4204097"/>
            <a:chOff x="2265675" y="238125"/>
            <a:chExt cx="3057350" cy="5198950"/>
          </a:xfrm>
        </p:grpSpPr>
        <p:sp>
          <p:nvSpPr>
            <p:cNvPr id="1515" name="Google Shape;1515;p118"/>
            <p:cNvSpPr/>
            <p:nvPr/>
          </p:nvSpPr>
          <p:spPr>
            <a:xfrm>
              <a:off x="2265675" y="238125"/>
              <a:ext cx="3057350" cy="5198950"/>
            </a:xfrm>
            <a:custGeom>
              <a:avLst/>
              <a:gdLst/>
              <a:ahLst/>
              <a:cxnLst/>
              <a:rect l="l" t="t" r="r" b="b"/>
              <a:pathLst>
                <a:path w="122294" h="207958" extrusionOk="0">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8"/>
            <p:cNvSpPr/>
            <p:nvPr/>
          </p:nvSpPr>
          <p:spPr>
            <a:xfrm>
              <a:off x="2265675" y="684625"/>
              <a:ext cx="3057350" cy="4510700"/>
            </a:xfrm>
            <a:custGeom>
              <a:avLst/>
              <a:gdLst/>
              <a:ahLst/>
              <a:cxnLst/>
              <a:rect l="l" t="t" r="r" b="b"/>
              <a:pathLst>
                <a:path w="122294" h="180428" extrusionOk="0">
                  <a:moveTo>
                    <a:pt x="0" y="1"/>
                  </a:moveTo>
                  <a:lnTo>
                    <a:pt x="0" y="180428"/>
                  </a:lnTo>
                  <a:lnTo>
                    <a:pt x="122294" y="180428"/>
                  </a:lnTo>
                  <a:lnTo>
                    <a:pt x="122294" y="1"/>
                  </a:ln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8"/>
            <p:cNvSpPr/>
            <p:nvPr/>
          </p:nvSpPr>
          <p:spPr>
            <a:xfrm>
              <a:off x="4156950" y="417300"/>
              <a:ext cx="128000" cy="128000"/>
            </a:xfrm>
            <a:custGeom>
              <a:avLst/>
              <a:gdLst/>
              <a:ahLst/>
              <a:cxnLst/>
              <a:rect l="l" t="t" r="r" b="b"/>
              <a:pathLst>
                <a:path w="5120" h="5120" extrusionOk="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8"/>
            <p:cNvSpPr/>
            <p:nvPr/>
          </p:nvSpPr>
          <p:spPr>
            <a:xfrm>
              <a:off x="3303725" y="417300"/>
              <a:ext cx="753700" cy="128000"/>
            </a:xfrm>
            <a:custGeom>
              <a:avLst/>
              <a:gdLst/>
              <a:ahLst/>
              <a:cxnLst/>
              <a:rect l="l" t="t" r="r" b="b"/>
              <a:pathLst>
                <a:path w="30148" h="5120" extrusionOk="0">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8A55C57-0672-1240-0389-CBABD1FBF740}"/>
              </a:ext>
            </a:extLst>
          </p:cNvPr>
          <p:cNvPicPr>
            <a:picLocks noChangeAspect="1"/>
          </p:cNvPicPr>
          <p:nvPr/>
        </p:nvPicPr>
        <p:blipFill>
          <a:blip r:embed="rId3"/>
          <a:stretch>
            <a:fillRect/>
          </a:stretch>
        </p:blipFill>
        <p:spPr>
          <a:xfrm>
            <a:off x="5840763" y="862984"/>
            <a:ext cx="1595228" cy="3550249"/>
          </a:xfrm>
          <a:prstGeom prst="rect">
            <a:avLst/>
          </a:prstGeom>
        </p:spPr>
      </p:pic>
    </p:spTree>
    <p:extLst>
      <p:ext uri="{BB962C8B-B14F-4D97-AF65-F5344CB8AC3E}">
        <p14:creationId xmlns:p14="http://schemas.microsoft.com/office/powerpoint/2010/main" val="88684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19"/>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Desktop Version</a:t>
            </a:r>
            <a:endParaRPr dirty="0"/>
          </a:p>
        </p:txBody>
      </p:sp>
      <p:grpSp>
        <p:nvGrpSpPr>
          <p:cNvPr id="1526" name="Google Shape;1526;p119"/>
          <p:cNvGrpSpPr/>
          <p:nvPr/>
        </p:nvGrpSpPr>
        <p:grpSpPr>
          <a:xfrm>
            <a:off x="815278" y="1434157"/>
            <a:ext cx="3371822" cy="2275197"/>
            <a:chOff x="1293506" y="2959057"/>
            <a:chExt cx="374730" cy="252870"/>
          </a:xfrm>
        </p:grpSpPr>
        <p:sp>
          <p:nvSpPr>
            <p:cNvPr id="1527" name="Google Shape;1527;p119"/>
            <p:cNvSpPr/>
            <p:nvPr/>
          </p:nvSpPr>
          <p:spPr>
            <a:xfrm>
              <a:off x="1311599" y="2959057"/>
              <a:ext cx="338544" cy="228735"/>
            </a:xfrm>
            <a:custGeom>
              <a:avLst/>
              <a:gdLst/>
              <a:ahLst/>
              <a:cxnLst/>
              <a:rect l="l" t="t" r="r" b="b"/>
              <a:pathLst>
                <a:path w="12892" h="9447" extrusionOk="0">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9"/>
            <p:cNvSpPr/>
            <p:nvPr/>
          </p:nvSpPr>
          <p:spPr>
            <a:xfrm>
              <a:off x="1293506" y="3181755"/>
              <a:ext cx="374730" cy="30173"/>
            </a:xfrm>
            <a:custGeom>
              <a:avLst/>
              <a:gdLst/>
              <a:ahLst/>
              <a:cxnLst/>
              <a:rect l="l" t="t" r="r" b="b"/>
              <a:pathLst>
                <a:path w="14270" h="1149" extrusionOk="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9"/>
            <p:cNvSpPr/>
            <p:nvPr/>
          </p:nvSpPr>
          <p:spPr>
            <a:xfrm>
              <a:off x="1293506" y="3181755"/>
              <a:ext cx="374730" cy="12080"/>
            </a:xfrm>
            <a:custGeom>
              <a:avLst/>
              <a:gdLst/>
              <a:ahLst/>
              <a:cxnLst/>
              <a:rect l="l" t="t" r="r" b="b"/>
              <a:pathLst>
                <a:path w="14270" h="460" extrusionOk="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19"/>
            <p:cNvSpPr/>
            <p:nvPr/>
          </p:nvSpPr>
          <p:spPr>
            <a:xfrm>
              <a:off x="1444527" y="3181755"/>
              <a:ext cx="72661" cy="18119"/>
            </a:xfrm>
            <a:custGeom>
              <a:avLst/>
              <a:gdLst/>
              <a:ahLst/>
              <a:cxnLst/>
              <a:rect l="l" t="t" r="r" b="b"/>
              <a:pathLst>
                <a:path w="2767" h="690" extrusionOk="0">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8A99193-9286-E6E5-56E4-D08B6AA07EA9}"/>
              </a:ext>
            </a:extLst>
          </p:cNvPr>
          <p:cNvPicPr>
            <a:picLocks noChangeAspect="1"/>
          </p:cNvPicPr>
          <p:nvPr/>
        </p:nvPicPr>
        <p:blipFill>
          <a:blip r:embed="rId3"/>
          <a:stretch>
            <a:fillRect/>
          </a:stretch>
        </p:blipFill>
        <p:spPr>
          <a:xfrm>
            <a:off x="1120722" y="1667816"/>
            <a:ext cx="2760691" cy="1552104"/>
          </a:xfrm>
          <a:prstGeom prst="rect">
            <a:avLst/>
          </a:prstGeom>
        </p:spPr>
      </p:pic>
    </p:spTree>
    <p:extLst>
      <p:ext uri="{BB962C8B-B14F-4D97-AF65-F5344CB8AC3E}">
        <p14:creationId xmlns:p14="http://schemas.microsoft.com/office/powerpoint/2010/main" val="854529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17"/>
          <p:cNvSpPr txBox="1">
            <a:spLocks noGrp="1"/>
          </p:cNvSpPr>
          <p:nvPr>
            <p:ph type="title"/>
          </p:nvPr>
        </p:nvSpPr>
        <p:spPr>
          <a:xfrm>
            <a:off x="4490150" y="2047725"/>
            <a:ext cx="3364200" cy="62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Tablet app</a:t>
            </a:r>
            <a:endParaRPr/>
          </a:p>
        </p:txBody>
      </p:sp>
      <p:sp>
        <p:nvSpPr>
          <p:cNvPr id="1500" name="Google Shape;1500;p117"/>
          <p:cNvSpPr txBox="1">
            <a:spLocks noGrp="1"/>
          </p:cNvSpPr>
          <p:nvPr>
            <p:ph type="subTitle" idx="1"/>
          </p:nvPr>
        </p:nvSpPr>
        <p:spPr>
          <a:xfrm>
            <a:off x="4855550" y="269482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dirty="0"/>
              <a:t>Sleek interface and seamless user interface</a:t>
            </a:r>
            <a:endParaRPr dirty="0"/>
          </a:p>
        </p:txBody>
      </p:sp>
      <p:grpSp>
        <p:nvGrpSpPr>
          <p:cNvPr id="1501" name="Google Shape;1501;p117"/>
          <p:cNvGrpSpPr/>
          <p:nvPr/>
        </p:nvGrpSpPr>
        <p:grpSpPr>
          <a:xfrm>
            <a:off x="1605176" y="1091805"/>
            <a:ext cx="2018734" cy="3032194"/>
            <a:chOff x="2995750" y="1247875"/>
            <a:chExt cx="2258850" cy="3293000"/>
          </a:xfrm>
        </p:grpSpPr>
        <p:sp>
          <p:nvSpPr>
            <p:cNvPr id="1502" name="Google Shape;1502;p117"/>
            <p:cNvSpPr/>
            <p:nvPr/>
          </p:nvSpPr>
          <p:spPr>
            <a:xfrm>
              <a:off x="5215825" y="1681925"/>
              <a:ext cx="38775" cy="103475"/>
            </a:xfrm>
            <a:custGeom>
              <a:avLst/>
              <a:gdLst/>
              <a:ahLst/>
              <a:cxnLst/>
              <a:rect l="l" t="t" r="r" b="b"/>
              <a:pathLst>
                <a:path w="1551" h="4139" extrusionOk="0">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7"/>
            <p:cNvSpPr/>
            <p:nvPr/>
          </p:nvSpPr>
          <p:spPr>
            <a:xfrm>
              <a:off x="5215825" y="1829950"/>
              <a:ext cx="38775" cy="102975"/>
            </a:xfrm>
            <a:custGeom>
              <a:avLst/>
              <a:gdLst/>
              <a:ahLst/>
              <a:cxnLst/>
              <a:rect l="l" t="t" r="r" b="b"/>
              <a:pathLst>
                <a:path w="1551" h="4119" extrusionOk="0">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7"/>
            <p:cNvSpPr/>
            <p:nvPr/>
          </p:nvSpPr>
          <p:spPr>
            <a:xfrm>
              <a:off x="2995750" y="1247875"/>
              <a:ext cx="2239200" cy="3293000"/>
            </a:xfrm>
            <a:custGeom>
              <a:avLst/>
              <a:gdLst/>
              <a:ahLst/>
              <a:cxnLst/>
              <a:rect l="l" t="t" r="r" b="b"/>
              <a:pathLst>
                <a:path w="89568" h="131720" extrusionOk="0">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7"/>
            <p:cNvSpPr/>
            <p:nvPr/>
          </p:nvSpPr>
          <p:spPr>
            <a:xfrm>
              <a:off x="3128400" y="1456925"/>
              <a:ext cx="1974450" cy="2717300"/>
            </a:xfrm>
            <a:custGeom>
              <a:avLst/>
              <a:gdLst/>
              <a:ahLst/>
              <a:cxnLst/>
              <a:rect l="l" t="t" r="r" b="b"/>
              <a:pathLst>
                <a:path w="78978" h="108692" extrusionOk="0">
                  <a:moveTo>
                    <a:pt x="1" y="1"/>
                  </a:moveTo>
                  <a:lnTo>
                    <a:pt x="1" y="108692"/>
                  </a:lnTo>
                  <a:lnTo>
                    <a:pt x="78977" y="108692"/>
                  </a:lnTo>
                  <a:lnTo>
                    <a:pt x="78977" y="1"/>
                  </a:lnTo>
                  <a:close/>
                </a:path>
              </a:pathLst>
            </a:cu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7"/>
            <p:cNvSpPr/>
            <p:nvPr/>
          </p:nvSpPr>
          <p:spPr>
            <a:xfrm>
              <a:off x="4030975" y="4276377"/>
              <a:ext cx="168750" cy="168775"/>
            </a:xfrm>
            <a:custGeom>
              <a:avLst/>
              <a:gdLst/>
              <a:ahLst/>
              <a:cxnLst/>
              <a:rect l="l" t="t" r="r" b="b"/>
              <a:pathLst>
                <a:path w="6750" h="6751" extrusionOk="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07" name="Google Shape;1507;p117"/>
          <p:cNvPicPr preferRelativeResize="0"/>
          <p:nvPr/>
        </p:nvPicPr>
        <p:blipFill rotWithShape="1">
          <a:blip r:embed="rId3">
            <a:alphaModFix/>
          </a:blip>
          <a:srcRect l="29727" r="29732"/>
          <a:stretch/>
        </p:blipFill>
        <p:spPr>
          <a:xfrm>
            <a:off x="1711175" y="1281875"/>
            <a:ext cx="1806900" cy="2507100"/>
          </a:xfrm>
          <a:prstGeom prst="rect">
            <a:avLst/>
          </a:prstGeom>
          <a:noFill/>
          <a:ln w="28575" cap="flat" cmpd="sng">
            <a:solidFill>
              <a:srgbClr val="000000"/>
            </a:solidFill>
            <a:prstDash val="solid"/>
            <a:round/>
            <a:headEnd type="none" w="sm" len="sm"/>
            <a:tailEnd type="none" w="sm" len="sm"/>
          </a:ln>
        </p:spPr>
      </p:pic>
      <p:pic>
        <p:nvPicPr>
          <p:cNvPr id="3" name="Picture 2">
            <a:extLst>
              <a:ext uri="{FF2B5EF4-FFF2-40B4-BE49-F238E27FC236}">
                <a16:creationId xmlns:a16="http://schemas.microsoft.com/office/drawing/2014/main" id="{F4A3DAE1-8736-DE3A-F72E-10F7FC101E9C}"/>
              </a:ext>
            </a:extLst>
          </p:cNvPr>
          <p:cNvPicPr>
            <a:picLocks noChangeAspect="1"/>
          </p:cNvPicPr>
          <p:nvPr/>
        </p:nvPicPr>
        <p:blipFill>
          <a:blip r:embed="rId4"/>
          <a:stretch>
            <a:fillRect/>
          </a:stretch>
        </p:blipFill>
        <p:spPr>
          <a:xfrm>
            <a:off x="1711176" y="1316510"/>
            <a:ext cx="1798032" cy="2431143"/>
          </a:xfrm>
          <a:prstGeom prst="rect">
            <a:avLst/>
          </a:prstGeom>
        </p:spPr>
      </p:pic>
    </p:spTree>
    <p:extLst>
      <p:ext uri="{BB962C8B-B14F-4D97-AF65-F5344CB8AC3E}">
        <p14:creationId xmlns:p14="http://schemas.microsoft.com/office/powerpoint/2010/main" val="3751242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716;p83">
            <a:extLst>
              <a:ext uri="{FF2B5EF4-FFF2-40B4-BE49-F238E27FC236}">
                <a16:creationId xmlns:a16="http://schemas.microsoft.com/office/drawing/2014/main" id="{DA245673-F6D2-DE23-4D9A-BE6E93A31C88}"/>
              </a:ext>
            </a:extLst>
          </p:cNvPr>
          <p:cNvSpPr txBox="1">
            <a:spLocks/>
          </p:cNvSpPr>
          <p:nvPr/>
        </p:nvSpPr>
        <p:spPr>
          <a:xfrm>
            <a:off x="4373850" y="3097794"/>
            <a:ext cx="4009500" cy="648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Vidaloka"/>
              <a:buNone/>
              <a:defRPr sz="35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600"/>
              <a:buFont typeface="Arial"/>
              <a:buNone/>
              <a:defRPr sz="36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0" i="1" u="none" strike="noStrike" cap="none">
                <a:solidFill>
                  <a:schemeClr val="dk1"/>
                </a:solidFill>
                <a:latin typeface="Arial"/>
                <a:ea typeface="Arial"/>
                <a:cs typeface="Arial"/>
                <a:sym typeface="Arial"/>
              </a:defRPr>
            </a:lvl9pPr>
          </a:lstStyle>
          <a:p>
            <a:r>
              <a:rPr lang="en-US" dirty="0"/>
              <a:t>Demonstration</a:t>
            </a:r>
          </a:p>
        </p:txBody>
      </p:sp>
      <p:sp>
        <p:nvSpPr>
          <p:cNvPr id="9" name="Google Shape;717;p83">
            <a:extLst>
              <a:ext uri="{FF2B5EF4-FFF2-40B4-BE49-F238E27FC236}">
                <a16:creationId xmlns:a16="http://schemas.microsoft.com/office/drawing/2014/main" id="{2FF36BAA-B9D5-6036-C223-9609ED9A6272}"/>
              </a:ext>
            </a:extLst>
          </p:cNvPr>
          <p:cNvSpPr txBox="1">
            <a:spLocks/>
          </p:cNvSpPr>
          <p:nvPr/>
        </p:nvSpPr>
        <p:spPr>
          <a:xfrm>
            <a:off x="2294850" y="3250194"/>
            <a:ext cx="1650900" cy="97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Vidaloka"/>
              <a:buNone/>
              <a:defRPr sz="7000" b="0" i="0" u="none" strike="noStrike" cap="none">
                <a:solidFill>
                  <a:schemeClr val="accent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1" i="1" u="none" strike="noStrike" cap="none">
                <a:solidFill>
                  <a:schemeClr val="dk1"/>
                </a:solidFill>
                <a:latin typeface="Arial"/>
                <a:ea typeface="Arial"/>
                <a:cs typeface="Arial"/>
                <a:sym typeface="Arial"/>
              </a:defRPr>
            </a:lvl9pPr>
          </a:lstStyle>
          <a:p>
            <a:pPr algn="r"/>
            <a:r>
              <a:rPr lang="en" dirty="0"/>
              <a:t>04</a:t>
            </a:r>
          </a:p>
        </p:txBody>
      </p:sp>
      <p:sp>
        <p:nvSpPr>
          <p:cNvPr id="10" name="Google Shape;718;p83">
            <a:extLst>
              <a:ext uri="{FF2B5EF4-FFF2-40B4-BE49-F238E27FC236}">
                <a16:creationId xmlns:a16="http://schemas.microsoft.com/office/drawing/2014/main" id="{DF2109BE-83F1-3B20-ACFD-62C51259DC79}"/>
              </a:ext>
            </a:extLst>
          </p:cNvPr>
          <p:cNvSpPr txBox="1">
            <a:spLocks/>
          </p:cNvSpPr>
          <p:nvPr/>
        </p:nvSpPr>
        <p:spPr>
          <a:xfrm>
            <a:off x="4373850" y="3746694"/>
            <a:ext cx="2475300" cy="62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en-US" dirty="0"/>
              <a:t>Buckle up.</a:t>
            </a:r>
          </a:p>
        </p:txBody>
      </p:sp>
      <p:pic>
        <p:nvPicPr>
          <p:cNvPr id="12" name="Picture 2" descr="10 Tips for Software Demos - Visitor Queue">
            <a:extLst>
              <a:ext uri="{FF2B5EF4-FFF2-40B4-BE49-F238E27FC236}">
                <a16:creationId xmlns:a16="http://schemas.microsoft.com/office/drawing/2014/main" id="{B300CA61-34AE-4C38-CDA4-C56677D82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088" y="458926"/>
            <a:ext cx="3382890" cy="2213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56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1000"/>
                                        <p:tgtEl>
                                          <p:spTgt spid="9"/>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F94C0C-4CE0-B097-7B9A-8EDB48CA9F1A}"/>
              </a:ext>
            </a:extLst>
          </p:cNvPr>
          <p:cNvSpPr>
            <a:spLocks noGrp="1"/>
          </p:cNvSpPr>
          <p:nvPr>
            <p:ph type="title"/>
          </p:nvPr>
        </p:nvSpPr>
        <p:spPr/>
        <p:txBody>
          <a:bodyPr anchor="ctr"/>
          <a:lstStyle/>
          <a:p>
            <a:pPr algn="dist"/>
            <a:r>
              <a:rPr lang="en-US" sz="1800" b="0" i="0" u="none" strike="noStrike" dirty="0">
                <a:solidFill>
                  <a:srgbClr val="7F6000"/>
                </a:solidFill>
                <a:effectLst/>
                <a:latin typeface="Arial" panose="020B0604020202020204" pitchFamily="34" charset="0"/>
                <a:hlinkClick r:id="rId2"/>
              </a:rPr>
              <a:t>https://project-2-shop.onrender.com</a:t>
            </a:r>
            <a:endParaRPr lang="en-US" dirty="0"/>
          </a:p>
        </p:txBody>
      </p:sp>
    </p:spTree>
    <p:extLst>
      <p:ext uri="{BB962C8B-B14F-4D97-AF65-F5344CB8AC3E}">
        <p14:creationId xmlns:p14="http://schemas.microsoft.com/office/powerpoint/2010/main" val="126869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79"/>
          <p:cNvSpPr txBox="1">
            <a:spLocks noGrp="1"/>
          </p:cNvSpPr>
          <p:nvPr>
            <p:ph type="title"/>
          </p:nvPr>
        </p:nvSpPr>
        <p:spPr>
          <a:xfrm>
            <a:off x="713225" y="1345375"/>
            <a:ext cx="6120300" cy="164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795,321</a:t>
            </a:r>
            <a:endParaRPr/>
          </a:p>
        </p:txBody>
      </p:sp>
      <p:sp>
        <p:nvSpPr>
          <p:cNvPr id="674" name="Google Shape;674;p79"/>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anim calcmode="lin" valueType="num">
                                      <p:cBhvr additive="base">
                                        <p:cTn id="7" dur="1000"/>
                                        <p:tgtEl>
                                          <p:spTgt spid="67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674"/>
                                        </p:tgtEl>
                                        <p:attrNameLst>
                                          <p:attrName>style.visibility</p:attrName>
                                        </p:attrNameLst>
                                      </p:cBhvr>
                                      <p:to>
                                        <p:strVal val="visible"/>
                                      </p:to>
                                    </p:set>
                                    <p:anim calcmode="lin" valueType="num">
                                      <p:cBhvr additive="base">
                                        <p:cTn id="10" dur="1000"/>
                                        <p:tgtEl>
                                          <p:spTgt spid="6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427325" y="2511800"/>
            <a:ext cx="4965600" cy="111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Future Development</a:t>
            </a:r>
            <a:endParaRPr dirty="0"/>
          </a:p>
        </p:txBody>
      </p:sp>
      <p:sp>
        <p:nvSpPr>
          <p:cNvPr id="586" name="Google Shape;586;p71"/>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05</a:t>
            </a:r>
            <a:endParaRPr dirty="0"/>
          </a:p>
        </p:txBody>
      </p:sp>
      <p:sp>
        <p:nvSpPr>
          <p:cNvPr id="587" name="Google Shape;587;p7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Where do we go from here?</a:t>
            </a:r>
            <a:endParaRPr dirty="0"/>
          </a:p>
        </p:txBody>
      </p:sp>
      <p:pic>
        <p:nvPicPr>
          <p:cNvPr id="588" name="Google Shape;588;p71"/>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extLst>
      <p:ext uri="{BB962C8B-B14F-4D97-AF65-F5344CB8AC3E}">
        <p14:creationId xmlns:p14="http://schemas.microsoft.com/office/powerpoint/2010/main" val="296678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 calcmode="lin" valueType="num">
                                      <p:cBhvr additive="base">
                                        <p:cTn id="10" dur="1000"/>
                                        <p:tgtEl>
                                          <p:spTgt spid="58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 calcmode="lin" valueType="num">
                                      <p:cBhvr additive="base">
                                        <p:cTn id="13" dur="1000"/>
                                        <p:tgtEl>
                                          <p:spTgt spid="587"/>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8"/>
                                        </p:tgtEl>
                                        <p:attrNameLst>
                                          <p:attrName>style.visibility</p:attrName>
                                        </p:attrNameLst>
                                      </p:cBhvr>
                                      <p:to>
                                        <p:strVal val="visible"/>
                                      </p:to>
                                    </p:set>
                                    <p:anim calcmode="lin" valueType="num">
                                      <p:cBhvr additive="base">
                                        <p:cTn id="18" dur="1000"/>
                                        <p:tgtEl>
                                          <p:spTgt spid="5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8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Development</a:t>
            </a:r>
            <a:endParaRPr dirty="0"/>
          </a:p>
        </p:txBody>
      </p:sp>
      <p:sp>
        <p:nvSpPr>
          <p:cNvPr id="815" name="Google Shape;815;p87"/>
          <p:cNvSpPr txBox="1"/>
          <p:nvPr/>
        </p:nvSpPr>
        <p:spPr>
          <a:xfrm>
            <a:off x="1435748" y="1834879"/>
            <a:ext cx="680100"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dirty="0">
                <a:solidFill>
                  <a:schemeClr val="dk2"/>
                </a:solidFill>
                <a:latin typeface="Vidaloka"/>
                <a:ea typeface="Vidaloka"/>
                <a:cs typeface="Vidaloka"/>
                <a:sym typeface="Vidaloka"/>
              </a:rPr>
              <a:t>80%</a:t>
            </a:r>
            <a:endParaRPr sz="2400" dirty="0">
              <a:solidFill>
                <a:schemeClr val="dk2"/>
              </a:solidFill>
              <a:latin typeface="Vidaloka"/>
              <a:ea typeface="Vidaloka"/>
              <a:cs typeface="Vidaloka"/>
              <a:sym typeface="Vidaloka"/>
            </a:endParaRPr>
          </a:p>
        </p:txBody>
      </p:sp>
      <p:grpSp>
        <p:nvGrpSpPr>
          <p:cNvPr id="816" name="Google Shape;816;p87"/>
          <p:cNvGrpSpPr/>
          <p:nvPr/>
        </p:nvGrpSpPr>
        <p:grpSpPr>
          <a:xfrm>
            <a:off x="813834" y="1910052"/>
            <a:ext cx="315011" cy="315011"/>
            <a:chOff x="-57568775" y="3198925"/>
            <a:chExt cx="318225" cy="318225"/>
          </a:xfrm>
        </p:grpSpPr>
        <p:sp>
          <p:nvSpPr>
            <p:cNvPr id="817" name="Google Shape;817;p8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87"/>
          <p:cNvGrpSpPr/>
          <p:nvPr/>
        </p:nvGrpSpPr>
        <p:grpSpPr>
          <a:xfrm>
            <a:off x="813840" y="3435726"/>
            <a:ext cx="304512" cy="347391"/>
            <a:chOff x="-56766175" y="3198925"/>
            <a:chExt cx="279625" cy="319000"/>
          </a:xfrm>
        </p:grpSpPr>
        <p:sp>
          <p:nvSpPr>
            <p:cNvPr id="824" name="Google Shape;824;p8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 name="Google Shape;831;p87"/>
          <p:cNvSpPr txBox="1"/>
          <p:nvPr/>
        </p:nvSpPr>
        <p:spPr>
          <a:xfrm>
            <a:off x="1271855" y="3376945"/>
            <a:ext cx="833801" cy="466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dirty="0">
                <a:solidFill>
                  <a:schemeClr val="dk2"/>
                </a:solidFill>
                <a:latin typeface="Vidaloka"/>
                <a:ea typeface="Vidaloka"/>
                <a:cs typeface="Vidaloka"/>
                <a:sym typeface="Vidaloka"/>
              </a:rPr>
              <a:t>100%</a:t>
            </a:r>
            <a:endParaRPr sz="2400" dirty="0">
              <a:solidFill>
                <a:schemeClr val="dk2"/>
              </a:solidFill>
              <a:latin typeface="Vidaloka"/>
              <a:ea typeface="Vidaloka"/>
              <a:cs typeface="Vidaloka"/>
              <a:sym typeface="Vidaloka"/>
            </a:endParaRPr>
          </a:p>
        </p:txBody>
      </p:sp>
      <p:sp>
        <p:nvSpPr>
          <p:cNvPr id="832" name="Google Shape;832;p87"/>
          <p:cNvSpPr/>
          <p:nvPr/>
        </p:nvSpPr>
        <p:spPr>
          <a:xfrm flipH="1">
            <a:off x="2510747" y="3459016"/>
            <a:ext cx="19398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7"/>
          <p:cNvSpPr/>
          <p:nvPr/>
        </p:nvSpPr>
        <p:spPr>
          <a:xfrm flipH="1">
            <a:off x="2510946" y="3457432"/>
            <a:ext cx="1939354"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7"/>
          <p:cNvSpPr/>
          <p:nvPr/>
        </p:nvSpPr>
        <p:spPr>
          <a:xfrm flipH="1">
            <a:off x="2510897" y="1917137"/>
            <a:ext cx="1939500" cy="3024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7"/>
          <p:cNvSpPr/>
          <p:nvPr/>
        </p:nvSpPr>
        <p:spPr>
          <a:xfrm flipH="1">
            <a:off x="2510824" y="1915569"/>
            <a:ext cx="1454898" cy="303900"/>
          </a:xfrm>
          <a:prstGeom prst="rect">
            <a:avLst/>
          </a:prstGeom>
          <a:solidFill>
            <a:schemeClr val="accen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7"/>
          <p:cNvSpPr txBox="1"/>
          <p:nvPr/>
        </p:nvSpPr>
        <p:spPr>
          <a:xfrm>
            <a:off x="721900" y="2301069"/>
            <a:ext cx="3728400" cy="38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Montserrat"/>
                <a:ea typeface="Montserrat"/>
                <a:cs typeface="Montserrat"/>
                <a:sym typeface="Montserrat"/>
              </a:rPr>
              <a:t>Level of perfection</a:t>
            </a:r>
            <a:endParaRPr dirty="0">
              <a:solidFill>
                <a:schemeClr val="dk2"/>
              </a:solidFill>
              <a:latin typeface="Montserrat"/>
              <a:ea typeface="Montserrat"/>
              <a:cs typeface="Montserrat"/>
              <a:sym typeface="Montserrat"/>
            </a:endParaRPr>
          </a:p>
        </p:txBody>
      </p:sp>
      <p:sp>
        <p:nvSpPr>
          <p:cNvPr id="837" name="Google Shape;837;p87"/>
          <p:cNvSpPr txBox="1"/>
          <p:nvPr/>
        </p:nvSpPr>
        <p:spPr>
          <a:xfrm>
            <a:off x="721900" y="3783107"/>
            <a:ext cx="3728400" cy="31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Montserrat"/>
                <a:ea typeface="Montserrat"/>
                <a:cs typeface="Montserrat"/>
                <a:sym typeface="Montserrat"/>
              </a:rPr>
              <a:t>Grade deserved for this Project</a:t>
            </a:r>
            <a:endParaRPr dirty="0">
              <a:solidFill>
                <a:schemeClr val="dk2"/>
              </a:solidFill>
              <a:latin typeface="Lato"/>
              <a:ea typeface="Lato"/>
              <a:cs typeface="Lato"/>
              <a:sym typeface="Lato"/>
            </a:endParaRPr>
          </a:p>
        </p:txBody>
      </p:sp>
      <p:sp>
        <p:nvSpPr>
          <p:cNvPr id="861" name="Google Shape;861;p87"/>
          <p:cNvSpPr txBox="1"/>
          <p:nvPr/>
        </p:nvSpPr>
        <p:spPr>
          <a:xfrm>
            <a:off x="802473" y="1248725"/>
            <a:ext cx="2547477" cy="38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sz="2400" dirty="0">
                <a:solidFill>
                  <a:schemeClr val="accent1"/>
                </a:solidFill>
                <a:latin typeface="Vidaloka"/>
                <a:ea typeface="Vidaloka"/>
                <a:cs typeface="Vidaloka"/>
                <a:sym typeface="Vidaloka"/>
              </a:rPr>
              <a:t>B</a:t>
            </a:r>
            <a:r>
              <a:rPr lang="en" sz="2400" dirty="0">
                <a:solidFill>
                  <a:schemeClr val="accent1"/>
                </a:solidFill>
                <a:latin typeface="Vidaloka"/>
                <a:ea typeface="Vidaloka"/>
                <a:cs typeface="Vidaloka"/>
                <a:sym typeface="Vidaloka"/>
              </a:rPr>
              <a:t>y the numbers:</a:t>
            </a:r>
            <a:endParaRPr sz="2400" dirty="0">
              <a:solidFill>
                <a:schemeClr val="accent1"/>
              </a:solidFill>
              <a:latin typeface="Vidaloka"/>
              <a:ea typeface="Vidaloka"/>
              <a:cs typeface="Vidaloka"/>
              <a:sym typeface="Vidaloka"/>
            </a:endParaRPr>
          </a:p>
        </p:txBody>
      </p:sp>
      <p:sp>
        <p:nvSpPr>
          <p:cNvPr id="862" name="Google Shape;862;p87"/>
          <p:cNvSpPr txBox="1"/>
          <p:nvPr/>
        </p:nvSpPr>
        <p:spPr>
          <a:xfrm flipH="1">
            <a:off x="5089949" y="731964"/>
            <a:ext cx="3686581"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accent1"/>
                </a:solidFill>
                <a:latin typeface="Vidaloka"/>
                <a:ea typeface="Vidaloka"/>
                <a:cs typeface="Vidaloka"/>
                <a:sym typeface="Vidaloka"/>
              </a:rPr>
              <a:t>Things to Make it Perfect</a:t>
            </a:r>
            <a:endParaRPr sz="2400" dirty="0">
              <a:solidFill>
                <a:schemeClr val="accent1"/>
              </a:solidFill>
              <a:latin typeface="Vidaloka"/>
              <a:ea typeface="Vidaloka"/>
              <a:cs typeface="Vidaloka"/>
              <a:sym typeface="Vidaloka"/>
            </a:endParaRPr>
          </a:p>
        </p:txBody>
      </p:sp>
      <p:sp>
        <p:nvSpPr>
          <p:cNvPr id="863" name="Google Shape;863;p87"/>
          <p:cNvSpPr txBox="1"/>
          <p:nvPr/>
        </p:nvSpPr>
        <p:spPr>
          <a:xfrm flipH="1">
            <a:off x="4571999" y="1127699"/>
            <a:ext cx="4452359" cy="3726311"/>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Font typeface="Montserrat"/>
              <a:buChar char="●"/>
            </a:pPr>
            <a:r>
              <a:rPr lang="en-US" b="1" dirty="0">
                <a:solidFill>
                  <a:schemeClr val="dk2"/>
                </a:solidFill>
                <a:latin typeface="Montserrat"/>
                <a:ea typeface="Montserrat"/>
                <a:cs typeface="Montserrat"/>
                <a:sym typeface="Montserrat"/>
              </a:rPr>
              <a:t>Search &amp; Filters</a:t>
            </a:r>
            <a:r>
              <a:rPr lang="en-US" dirty="0">
                <a:solidFill>
                  <a:schemeClr val="dk2"/>
                </a:solidFill>
                <a:latin typeface="Montserrat"/>
                <a:ea typeface="Montserrat"/>
                <a:cs typeface="Montserrat"/>
                <a:sym typeface="Montserrat"/>
              </a:rPr>
              <a:t>: Buyers can search for products by category, price, or keyword.</a:t>
            </a:r>
          </a:p>
          <a:p>
            <a:pPr marL="457200" lvl="0" indent="-317500" algn="l" rtl="0">
              <a:spcBef>
                <a:spcPts val="0"/>
              </a:spcBef>
              <a:spcAft>
                <a:spcPts val="0"/>
              </a:spcAft>
              <a:buClr>
                <a:schemeClr val="dk2"/>
              </a:buClr>
              <a:buSzPts val="1400"/>
              <a:buFont typeface="Montserrat"/>
              <a:buChar char="●"/>
            </a:pPr>
            <a:r>
              <a:rPr lang="en-US" b="1" dirty="0">
                <a:solidFill>
                  <a:schemeClr val="dk2"/>
                </a:solidFill>
                <a:latin typeface="Montserrat"/>
                <a:ea typeface="Montserrat"/>
                <a:cs typeface="Montserrat"/>
                <a:sym typeface="Montserrat"/>
              </a:rPr>
              <a:t>Order Management</a:t>
            </a:r>
            <a:r>
              <a:rPr lang="en-US" dirty="0">
                <a:solidFill>
                  <a:schemeClr val="dk2"/>
                </a:solidFill>
                <a:latin typeface="Montserrat"/>
                <a:ea typeface="Montserrat"/>
                <a:cs typeface="Montserrat"/>
                <a:sym typeface="Montserrat"/>
              </a:rPr>
              <a:t>: Sellers can track and manage their orders.</a:t>
            </a:r>
          </a:p>
          <a:p>
            <a:pPr marL="457200" lvl="0" indent="-317500" algn="l" rtl="0">
              <a:spcBef>
                <a:spcPts val="0"/>
              </a:spcBef>
              <a:spcAft>
                <a:spcPts val="0"/>
              </a:spcAft>
              <a:buClr>
                <a:schemeClr val="dk2"/>
              </a:buClr>
              <a:buSzPts val="1400"/>
              <a:buFont typeface="Montserrat"/>
              <a:buChar char="●"/>
            </a:pPr>
            <a:r>
              <a:rPr lang="en-US" b="1" dirty="0">
                <a:solidFill>
                  <a:schemeClr val="dk2"/>
                </a:solidFill>
                <a:latin typeface="Montserrat"/>
                <a:ea typeface="Montserrat"/>
                <a:cs typeface="Montserrat"/>
                <a:sym typeface="Montserrat"/>
              </a:rPr>
              <a:t>Ratings &amp; Reviews</a:t>
            </a:r>
            <a:r>
              <a:rPr lang="en-US" dirty="0">
                <a:solidFill>
                  <a:schemeClr val="dk2"/>
                </a:solidFill>
                <a:latin typeface="Montserrat"/>
                <a:ea typeface="Montserrat"/>
                <a:cs typeface="Montserrat"/>
                <a:sym typeface="Montserrat"/>
              </a:rPr>
              <a:t>: Buyers can leave reviews for products they've purchased.</a:t>
            </a:r>
          </a:p>
          <a:p>
            <a:pPr marL="457200" lvl="0" indent="-317500" algn="l" rtl="0">
              <a:spcBef>
                <a:spcPts val="0"/>
              </a:spcBef>
              <a:spcAft>
                <a:spcPts val="0"/>
              </a:spcAft>
              <a:buClr>
                <a:schemeClr val="dk2"/>
              </a:buClr>
              <a:buSzPts val="1400"/>
              <a:buFont typeface="Montserrat"/>
              <a:buChar char="●"/>
            </a:pPr>
            <a:r>
              <a:rPr lang="en-US" b="1" dirty="0">
                <a:solidFill>
                  <a:schemeClr val="dk2"/>
                </a:solidFill>
                <a:latin typeface="Montserrat"/>
                <a:ea typeface="Montserrat"/>
                <a:cs typeface="Montserrat"/>
                <a:sym typeface="Montserrat"/>
              </a:rPr>
              <a:t>Secure Payments</a:t>
            </a:r>
            <a:r>
              <a:rPr lang="en-US" dirty="0">
                <a:solidFill>
                  <a:schemeClr val="dk2"/>
                </a:solidFill>
                <a:latin typeface="Montserrat"/>
                <a:ea typeface="Montserrat"/>
                <a:cs typeface="Montserrat"/>
                <a:sym typeface="Montserrat"/>
              </a:rPr>
              <a:t>: Integrated payment gateway to securely handle transactions (e.g., Stripe).</a:t>
            </a:r>
          </a:p>
          <a:p>
            <a:pPr marL="457200" lvl="0" indent="-317500" algn="l" rtl="0">
              <a:spcBef>
                <a:spcPts val="0"/>
              </a:spcBef>
              <a:spcAft>
                <a:spcPts val="0"/>
              </a:spcAft>
              <a:buClr>
                <a:schemeClr val="dk2"/>
              </a:buClr>
              <a:buSzPts val="1400"/>
              <a:buFont typeface="Montserrat"/>
              <a:buChar char="●"/>
            </a:pPr>
            <a:r>
              <a:rPr lang="en-US" b="1" dirty="0">
                <a:solidFill>
                  <a:schemeClr val="dk2"/>
                </a:solidFill>
                <a:latin typeface="Montserrat"/>
                <a:ea typeface="Montserrat"/>
                <a:cs typeface="Montserrat"/>
                <a:sym typeface="Montserrat"/>
              </a:rPr>
              <a:t>Live Inventory</a:t>
            </a:r>
            <a:r>
              <a:rPr lang="en-US" dirty="0">
                <a:solidFill>
                  <a:schemeClr val="dk2"/>
                </a:solidFill>
                <a:latin typeface="Montserrat"/>
                <a:ea typeface="Montserrat"/>
                <a:cs typeface="Montserrat"/>
                <a:sym typeface="Montserrat"/>
              </a:rPr>
              <a:t>: Adjust quantities available for sale for a given item, Cart quantities to buy</a:t>
            </a:r>
          </a:p>
          <a:p>
            <a:pPr marL="457200" lvl="0" indent="-317500" algn="l" rtl="0">
              <a:spcBef>
                <a:spcPts val="0"/>
              </a:spcBef>
              <a:spcAft>
                <a:spcPts val="0"/>
              </a:spcAft>
              <a:buClr>
                <a:schemeClr val="dk2"/>
              </a:buClr>
              <a:buSzPts val="1400"/>
              <a:buFont typeface="Montserrat"/>
              <a:buChar char="●"/>
            </a:pPr>
            <a:r>
              <a:rPr lang="en-US" b="1" dirty="0">
                <a:solidFill>
                  <a:schemeClr val="dk2"/>
                </a:solidFill>
                <a:latin typeface="Montserrat"/>
                <a:ea typeface="Montserrat"/>
                <a:cs typeface="Montserrat"/>
                <a:sym typeface="Montserrat"/>
              </a:rPr>
              <a:t>Profile Management</a:t>
            </a:r>
            <a:r>
              <a:rPr lang="en-US" dirty="0">
                <a:solidFill>
                  <a:schemeClr val="dk2"/>
                </a:solidFill>
                <a:latin typeface="Montserrat"/>
                <a:ea typeface="Montserrat"/>
                <a:cs typeface="Montserrat"/>
                <a:sym typeface="Montserrat"/>
              </a:rPr>
              <a:t>: Toggle between buyer/seller, update username, password, and email</a:t>
            </a:r>
          </a:p>
          <a:p>
            <a:pPr marL="457200" lvl="0" indent="-317500" algn="l" rtl="0">
              <a:spcBef>
                <a:spcPts val="0"/>
              </a:spcBef>
              <a:spcAft>
                <a:spcPts val="0"/>
              </a:spcAft>
              <a:buClr>
                <a:schemeClr val="dk2"/>
              </a:buClr>
              <a:buSzPts val="1400"/>
              <a:buFont typeface="Montserrat"/>
              <a:buChar char="●"/>
            </a:pPr>
            <a:r>
              <a:rPr lang="en-US" b="1" dirty="0">
                <a:solidFill>
                  <a:schemeClr val="dk2"/>
                </a:solidFill>
                <a:latin typeface="Montserrat"/>
                <a:ea typeface="Montserrat"/>
                <a:cs typeface="Montserrat"/>
                <a:sym typeface="Montserrat"/>
              </a:rPr>
              <a:t>Seller Pages</a:t>
            </a:r>
            <a:r>
              <a:rPr lang="en-US" dirty="0">
                <a:solidFill>
                  <a:schemeClr val="dk2"/>
                </a:solidFill>
                <a:latin typeface="Montserrat"/>
                <a:ea typeface="Montserrat"/>
                <a:cs typeface="Montserrat"/>
                <a:sym typeface="Montserrat"/>
              </a:rPr>
              <a:t>: To create a public profile and manage orders</a:t>
            </a:r>
          </a:p>
          <a:p>
            <a:pPr marL="457200" lvl="0" indent="0" algn="l" rtl="0">
              <a:spcBef>
                <a:spcPts val="0"/>
              </a:spcBef>
              <a:spcAft>
                <a:spcPts val="0"/>
              </a:spcAft>
              <a:buNone/>
            </a:pPr>
            <a:endParaRPr dirty="0">
              <a:solidFill>
                <a:schemeClr val="dk1"/>
              </a:solidFill>
              <a:latin typeface="Montserrat"/>
              <a:ea typeface="Montserrat"/>
              <a:cs typeface="Montserrat"/>
              <a:sym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14"/>
                                        </p:tgtEl>
                                        <p:attrNameLst>
                                          <p:attrName>style.visibility</p:attrName>
                                        </p:attrNameLst>
                                      </p:cBhvr>
                                      <p:to>
                                        <p:strVal val="visible"/>
                                      </p:to>
                                    </p:set>
                                    <p:anim calcmode="lin" valueType="num">
                                      <p:cBhvr additive="base">
                                        <p:cTn id="7" dur="1000"/>
                                        <p:tgtEl>
                                          <p:spTgt spid="81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5"/>
                                        </p:tgtEl>
                                        <p:attrNameLst>
                                          <p:attrName>style.visibility</p:attrName>
                                        </p:attrNameLst>
                                      </p:cBhvr>
                                      <p:to>
                                        <p:strVal val="visible"/>
                                      </p:to>
                                    </p:set>
                                    <p:animEffect transition="in" filter="fade">
                                      <p:cBhvr>
                                        <p:cTn id="12" dur="1000"/>
                                        <p:tgtEl>
                                          <p:spTgt spid="815"/>
                                        </p:tgtEl>
                                      </p:cBhvr>
                                    </p:animEffect>
                                  </p:childTnLst>
                                </p:cTn>
                              </p:par>
                              <p:par>
                                <p:cTn id="13" presetID="10" presetClass="entr" presetSubtype="0" fill="hold" nodeType="withEffect">
                                  <p:stCondLst>
                                    <p:cond delay="0"/>
                                  </p:stCondLst>
                                  <p:childTnLst>
                                    <p:set>
                                      <p:cBhvr>
                                        <p:cTn id="14" dur="1" fill="hold">
                                          <p:stCondLst>
                                            <p:cond delay="0"/>
                                          </p:stCondLst>
                                        </p:cTn>
                                        <p:tgtEl>
                                          <p:spTgt spid="816"/>
                                        </p:tgtEl>
                                        <p:attrNameLst>
                                          <p:attrName>style.visibility</p:attrName>
                                        </p:attrNameLst>
                                      </p:cBhvr>
                                      <p:to>
                                        <p:strVal val="visible"/>
                                      </p:to>
                                    </p:set>
                                    <p:animEffect transition="in" filter="fade">
                                      <p:cBhvr>
                                        <p:cTn id="15" dur="1000"/>
                                        <p:tgtEl>
                                          <p:spTgt spid="816"/>
                                        </p:tgtEl>
                                      </p:cBhvr>
                                    </p:animEffect>
                                  </p:childTnLst>
                                </p:cTn>
                              </p:par>
                              <p:par>
                                <p:cTn id="16" presetID="10" presetClass="entr" presetSubtype="0" fill="hold" nodeType="withEffect">
                                  <p:stCondLst>
                                    <p:cond delay="0"/>
                                  </p:stCondLst>
                                  <p:childTnLst>
                                    <p:set>
                                      <p:cBhvr>
                                        <p:cTn id="17" dur="1" fill="hold">
                                          <p:stCondLst>
                                            <p:cond delay="0"/>
                                          </p:stCondLst>
                                        </p:cTn>
                                        <p:tgtEl>
                                          <p:spTgt spid="834"/>
                                        </p:tgtEl>
                                        <p:attrNameLst>
                                          <p:attrName>style.visibility</p:attrName>
                                        </p:attrNameLst>
                                      </p:cBhvr>
                                      <p:to>
                                        <p:strVal val="visible"/>
                                      </p:to>
                                    </p:set>
                                    <p:animEffect transition="in" filter="fade">
                                      <p:cBhvr>
                                        <p:cTn id="18" dur="1000"/>
                                        <p:tgtEl>
                                          <p:spTgt spid="834"/>
                                        </p:tgtEl>
                                      </p:cBhvr>
                                    </p:animEffect>
                                  </p:childTnLst>
                                </p:cTn>
                              </p:par>
                              <p:par>
                                <p:cTn id="19" presetID="10" presetClass="entr" presetSubtype="0" fill="hold" nodeType="withEffect">
                                  <p:stCondLst>
                                    <p:cond delay="0"/>
                                  </p:stCondLst>
                                  <p:childTnLst>
                                    <p:set>
                                      <p:cBhvr>
                                        <p:cTn id="20" dur="1" fill="hold">
                                          <p:stCondLst>
                                            <p:cond delay="0"/>
                                          </p:stCondLst>
                                        </p:cTn>
                                        <p:tgtEl>
                                          <p:spTgt spid="835"/>
                                        </p:tgtEl>
                                        <p:attrNameLst>
                                          <p:attrName>style.visibility</p:attrName>
                                        </p:attrNameLst>
                                      </p:cBhvr>
                                      <p:to>
                                        <p:strVal val="visible"/>
                                      </p:to>
                                    </p:set>
                                    <p:animEffect transition="in" filter="fade">
                                      <p:cBhvr>
                                        <p:cTn id="21" dur="1000"/>
                                        <p:tgtEl>
                                          <p:spTgt spid="835"/>
                                        </p:tgtEl>
                                      </p:cBhvr>
                                    </p:animEffect>
                                  </p:childTnLst>
                                </p:cTn>
                              </p:par>
                              <p:par>
                                <p:cTn id="22" presetID="10" presetClass="entr" presetSubtype="0" fill="hold" nodeType="withEffect">
                                  <p:stCondLst>
                                    <p:cond delay="0"/>
                                  </p:stCondLst>
                                  <p:childTnLst>
                                    <p:set>
                                      <p:cBhvr>
                                        <p:cTn id="23" dur="1" fill="hold">
                                          <p:stCondLst>
                                            <p:cond delay="0"/>
                                          </p:stCondLst>
                                        </p:cTn>
                                        <p:tgtEl>
                                          <p:spTgt spid="836"/>
                                        </p:tgtEl>
                                        <p:attrNameLst>
                                          <p:attrName>style.visibility</p:attrName>
                                        </p:attrNameLst>
                                      </p:cBhvr>
                                      <p:to>
                                        <p:strVal val="visible"/>
                                      </p:to>
                                    </p:set>
                                    <p:animEffect transition="in" filter="fade">
                                      <p:cBhvr>
                                        <p:cTn id="24" dur="1000"/>
                                        <p:tgtEl>
                                          <p:spTgt spid="836"/>
                                        </p:tgtEl>
                                      </p:cBhvr>
                                    </p:animEffect>
                                  </p:childTnLst>
                                </p:cTn>
                              </p:par>
                              <p:par>
                                <p:cTn id="25" presetID="10" presetClass="entr" presetSubtype="0" fill="hold" nodeType="withEffect">
                                  <p:stCondLst>
                                    <p:cond delay="0"/>
                                  </p:stCondLst>
                                  <p:childTnLst>
                                    <p:set>
                                      <p:cBhvr>
                                        <p:cTn id="26" dur="1" fill="hold">
                                          <p:stCondLst>
                                            <p:cond delay="0"/>
                                          </p:stCondLst>
                                        </p:cTn>
                                        <p:tgtEl>
                                          <p:spTgt spid="861"/>
                                        </p:tgtEl>
                                        <p:attrNameLst>
                                          <p:attrName>style.visibility</p:attrName>
                                        </p:attrNameLst>
                                      </p:cBhvr>
                                      <p:to>
                                        <p:strVal val="visible"/>
                                      </p:to>
                                    </p:set>
                                    <p:animEffect transition="in" filter="fade">
                                      <p:cBhvr>
                                        <p:cTn id="27" dur="1000"/>
                                        <p:tgtEl>
                                          <p:spTgt spid="8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3"/>
                                        </p:tgtEl>
                                        <p:attrNameLst>
                                          <p:attrName>style.visibility</p:attrName>
                                        </p:attrNameLst>
                                      </p:cBhvr>
                                      <p:to>
                                        <p:strVal val="visible"/>
                                      </p:to>
                                    </p:set>
                                    <p:animEffect transition="in" filter="fade">
                                      <p:cBhvr>
                                        <p:cTn id="32" dur="1000"/>
                                        <p:tgtEl>
                                          <p:spTgt spid="823"/>
                                        </p:tgtEl>
                                      </p:cBhvr>
                                    </p:animEffect>
                                  </p:childTnLst>
                                </p:cTn>
                              </p:par>
                              <p:par>
                                <p:cTn id="33" presetID="10" presetClass="entr" presetSubtype="0" fill="hold" nodeType="withEffect">
                                  <p:stCondLst>
                                    <p:cond delay="0"/>
                                  </p:stCondLst>
                                  <p:childTnLst>
                                    <p:set>
                                      <p:cBhvr>
                                        <p:cTn id="34" dur="1" fill="hold">
                                          <p:stCondLst>
                                            <p:cond delay="0"/>
                                          </p:stCondLst>
                                        </p:cTn>
                                        <p:tgtEl>
                                          <p:spTgt spid="831"/>
                                        </p:tgtEl>
                                        <p:attrNameLst>
                                          <p:attrName>style.visibility</p:attrName>
                                        </p:attrNameLst>
                                      </p:cBhvr>
                                      <p:to>
                                        <p:strVal val="visible"/>
                                      </p:to>
                                    </p:set>
                                    <p:animEffect transition="in" filter="fade">
                                      <p:cBhvr>
                                        <p:cTn id="35" dur="1000"/>
                                        <p:tgtEl>
                                          <p:spTgt spid="831"/>
                                        </p:tgtEl>
                                      </p:cBhvr>
                                    </p:animEffect>
                                  </p:childTnLst>
                                </p:cTn>
                              </p:par>
                              <p:par>
                                <p:cTn id="36" presetID="10" presetClass="entr" presetSubtype="0" fill="hold" nodeType="withEffect">
                                  <p:stCondLst>
                                    <p:cond delay="0"/>
                                  </p:stCondLst>
                                  <p:childTnLst>
                                    <p:set>
                                      <p:cBhvr>
                                        <p:cTn id="37" dur="1" fill="hold">
                                          <p:stCondLst>
                                            <p:cond delay="0"/>
                                          </p:stCondLst>
                                        </p:cTn>
                                        <p:tgtEl>
                                          <p:spTgt spid="832"/>
                                        </p:tgtEl>
                                        <p:attrNameLst>
                                          <p:attrName>style.visibility</p:attrName>
                                        </p:attrNameLst>
                                      </p:cBhvr>
                                      <p:to>
                                        <p:strVal val="visible"/>
                                      </p:to>
                                    </p:set>
                                    <p:animEffect transition="in" filter="fade">
                                      <p:cBhvr>
                                        <p:cTn id="38" dur="1000"/>
                                        <p:tgtEl>
                                          <p:spTgt spid="832"/>
                                        </p:tgtEl>
                                      </p:cBhvr>
                                    </p:animEffect>
                                  </p:childTnLst>
                                </p:cTn>
                              </p:par>
                              <p:par>
                                <p:cTn id="39" presetID="10" presetClass="entr" presetSubtype="0" fill="hold" nodeType="withEffect">
                                  <p:stCondLst>
                                    <p:cond delay="0"/>
                                  </p:stCondLst>
                                  <p:childTnLst>
                                    <p:set>
                                      <p:cBhvr>
                                        <p:cTn id="40" dur="1" fill="hold">
                                          <p:stCondLst>
                                            <p:cond delay="0"/>
                                          </p:stCondLst>
                                        </p:cTn>
                                        <p:tgtEl>
                                          <p:spTgt spid="833"/>
                                        </p:tgtEl>
                                        <p:attrNameLst>
                                          <p:attrName>style.visibility</p:attrName>
                                        </p:attrNameLst>
                                      </p:cBhvr>
                                      <p:to>
                                        <p:strVal val="visible"/>
                                      </p:to>
                                    </p:set>
                                    <p:animEffect transition="in" filter="fade">
                                      <p:cBhvr>
                                        <p:cTn id="41" dur="1000"/>
                                        <p:tgtEl>
                                          <p:spTgt spid="833"/>
                                        </p:tgtEl>
                                      </p:cBhvr>
                                    </p:animEffect>
                                  </p:childTnLst>
                                </p:cTn>
                              </p:par>
                              <p:par>
                                <p:cTn id="42" presetID="10" presetClass="entr" presetSubtype="0" fill="hold" nodeType="withEffect">
                                  <p:stCondLst>
                                    <p:cond delay="0"/>
                                  </p:stCondLst>
                                  <p:childTnLst>
                                    <p:set>
                                      <p:cBhvr>
                                        <p:cTn id="43" dur="1" fill="hold">
                                          <p:stCondLst>
                                            <p:cond delay="0"/>
                                          </p:stCondLst>
                                        </p:cTn>
                                        <p:tgtEl>
                                          <p:spTgt spid="837"/>
                                        </p:tgtEl>
                                        <p:attrNameLst>
                                          <p:attrName>style.visibility</p:attrName>
                                        </p:attrNameLst>
                                      </p:cBhvr>
                                      <p:to>
                                        <p:strVal val="visible"/>
                                      </p:to>
                                    </p:set>
                                    <p:animEffect transition="in" filter="fade">
                                      <p:cBhvr>
                                        <p:cTn id="44" dur="1000"/>
                                        <p:tgtEl>
                                          <p:spTgt spid="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01"/>
          <p:cNvSpPr txBox="1">
            <a:spLocks noGrp="1"/>
          </p:cNvSpPr>
          <p:nvPr>
            <p:ph type="title"/>
          </p:nvPr>
        </p:nvSpPr>
        <p:spPr>
          <a:xfrm>
            <a:off x="716225" y="1073000"/>
            <a:ext cx="5640600" cy="28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Awesome words</a:t>
            </a:r>
            <a:endParaRPr dirty="0"/>
          </a:p>
        </p:txBody>
      </p:sp>
      <p:sp>
        <p:nvSpPr>
          <p:cNvPr id="2" name="Google Shape;1500;p117">
            <a:extLst>
              <a:ext uri="{FF2B5EF4-FFF2-40B4-BE49-F238E27FC236}">
                <a16:creationId xmlns:a16="http://schemas.microsoft.com/office/drawing/2014/main" id="{86CB09B0-E194-4A99-5883-8A59957306AE}"/>
              </a:ext>
            </a:extLst>
          </p:cNvPr>
          <p:cNvSpPr txBox="1">
            <a:spLocks/>
          </p:cNvSpPr>
          <p:nvPr/>
        </p:nvSpPr>
        <p:spPr>
          <a:xfrm>
            <a:off x="4857425" y="4070500"/>
            <a:ext cx="2998800" cy="558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spcAft>
                <a:spcPts val="1200"/>
              </a:spcAft>
            </a:pPr>
            <a:r>
              <a:rPr lang="en-US" dirty="0"/>
              <a:t>Any questions?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71"/>
                                        </p:tgtEl>
                                        <p:attrNameLst>
                                          <p:attrName>style.visibility</p:attrName>
                                        </p:attrNameLst>
                                      </p:cBhvr>
                                      <p:to>
                                        <p:strVal val="visible"/>
                                      </p:to>
                                    </p:set>
                                    <p:anim calcmode="lin" valueType="num">
                                      <p:cBhvr additive="base">
                                        <p:cTn id="7" dur="1000"/>
                                        <p:tgtEl>
                                          <p:spTgt spid="11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713225" y="1453525"/>
            <a:ext cx="7411200" cy="2889000"/>
          </a:xfrm>
          <a:prstGeom prst="rect">
            <a:avLst/>
          </a:prstGeom>
        </p:spPr>
        <p:txBody>
          <a:bodyPr spcFirstLastPara="1" wrap="square" lIns="91425" tIns="91425" rIns="91425" bIns="91425" anchor="ctr" anchorCtr="0">
            <a:noAutofit/>
          </a:bodyPr>
          <a:lstStyle/>
          <a:p>
            <a:pPr marL="457200" lvl="0" indent="-317500" algn="l" rtl="0">
              <a:spcBef>
                <a:spcPts val="1000"/>
              </a:spcBef>
              <a:spcAft>
                <a:spcPts val="0"/>
              </a:spcAft>
              <a:buSzPts val="1400"/>
              <a:buFont typeface="Merriweather"/>
              <a:buChar char="●"/>
            </a:pPr>
            <a:r>
              <a:rPr lang="en-US" dirty="0"/>
              <a:t>Try Me: </a:t>
            </a:r>
            <a:r>
              <a:rPr lang="en-US" dirty="0">
                <a:hlinkClick r:id="rId3"/>
              </a:rPr>
              <a:t>https://project-2-shop.onrender.com</a:t>
            </a:r>
            <a:endParaRPr lang="en-US" u="sng" dirty="0"/>
          </a:p>
          <a:p>
            <a:pPr indent="-317500" algn="l">
              <a:spcBef>
                <a:spcPts val="1000"/>
              </a:spcBef>
              <a:buFont typeface="Merriweather"/>
              <a:buChar char="●"/>
            </a:pPr>
            <a:r>
              <a:rPr lang="en-US" dirty="0"/>
              <a:t>Fork Me: </a:t>
            </a:r>
            <a:r>
              <a:rPr lang="en-US" dirty="0">
                <a:hlinkClick r:id="rId4"/>
              </a:rPr>
              <a:t>https://github.com/p2t5-Group-5/Project-2</a:t>
            </a:r>
          </a:p>
          <a:p>
            <a:pPr marL="457200" lvl="0" indent="-317500" algn="ctr" rtl="0">
              <a:spcBef>
                <a:spcPts val="1000"/>
              </a:spcBef>
              <a:spcAft>
                <a:spcPts val="0"/>
              </a:spcAft>
              <a:buSzPts val="1400"/>
              <a:buFont typeface="Merriweather"/>
              <a:buChar char="●"/>
            </a:pPr>
            <a:endParaRPr lang="en-US" dirty="0"/>
          </a:p>
        </p:txBody>
      </p:sp>
      <p:sp>
        <p:nvSpPr>
          <p:cNvPr id="1537" name="Google Shape;1537;p120"/>
          <p:cNvSpPr txBox="1">
            <a:spLocks noGrp="1"/>
          </p:cNvSpPr>
          <p:nvPr>
            <p:ph type="title"/>
          </p:nvPr>
        </p:nvSpPr>
        <p:spPr>
          <a:xfrm>
            <a:off x="713225" y="445025"/>
            <a:ext cx="4502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Links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3"/>
        <p:cNvGrpSpPr/>
        <p:nvPr/>
      </p:nvGrpSpPr>
      <p:grpSpPr>
        <a:xfrm>
          <a:off x="0" y="0"/>
          <a:ext cx="0" cy="0"/>
          <a:chOff x="0" y="0"/>
          <a:chExt cx="0" cy="0"/>
        </a:xfrm>
      </p:grpSpPr>
      <p:sp>
        <p:nvSpPr>
          <p:cNvPr id="1574" name="Google Shape;1574;p124"/>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575" name="Google Shape;1575;p124"/>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Do you have any questions?</a:t>
            </a:r>
            <a:endParaRPr dirty="0"/>
          </a:p>
          <a:p>
            <a:pPr marL="0" lvl="0" indent="0" algn="ctr" rtl="0">
              <a:spcBef>
                <a:spcPts val="0"/>
              </a:spcBef>
              <a:spcAft>
                <a:spcPts val="0"/>
              </a:spcAft>
              <a:buNone/>
            </a:pPr>
            <a:r>
              <a:rPr lang="en" dirty="0"/>
              <a:t>+800 867-5309</a:t>
            </a:r>
          </a:p>
          <a:p>
            <a:pPr marL="0" lvl="0" indent="0" algn="ctr" rtl="0">
              <a:spcBef>
                <a:spcPts val="0"/>
              </a:spcBef>
              <a:spcAft>
                <a:spcPts val="0"/>
              </a:spcAft>
              <a:buNone/>
            </a:pPr>
            <a:r>
              <a:rPr lang="en" dirty="0"/>
              <a:t>handcraftedharmoney.com</a:t>
            </a:r>
          </a:p>
          <a:p>
            <a:pPr marL="0" lvl="0" indent="0" algn="ctr" rtl="0">
              <a:spcBef>
                <a:spcPts val="0"/>
              </a:spcBef>
              <a:spcAft>
                <a:spcPts val="0"/>
              </a:spcAft>
              <a:buNone/>
            </a:pPr>
            <a:r>
              <a:rPr lang="en" dirty="0"/>
              <a:t>We’ll get back with you shortly!</a:t>
            </a:r>
            <a:endParaRPr dirty="0"/>
          </a:p>
        </p:txBody>
      </p:sp>
      <p:grpSp>
        <p:nvGrpSpPr>
          <p:cNvPr id="1576" name="Google Shape;1576;p124"/>
          <p:cNvGrpSpPr/>
          <p:nvPr/>
        </p:nvGrpSpPr>
        <p:grpSpPr>
          <a:xfrm>
            <a:off x="4961882" y="2876803"/>
            <a:ext cx="458723" cy="458684"/>
            <a:chOff x="1379798" y="1723250"/>
            <a:chExt cx="397887" cy="397887"/>
          </a:xfrm>
        </p:grpSpPr>
        <p:sp>
          <p:nvSpPr>
            <p:cNvPr id="1577" name="Google Shape;1577;p12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8" name="Google Shape;1578;p12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79" name="Google Shape;1579;p12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0" name="Google Shape;1580;p12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1" name="Google Shape;1581;p124"/>
          <p:cNvGrpSpPr/>
          <p:nvPr/>
        </p:nvGrpSpPr>
        <p:grpSpPr>
          <a:xfrm>
            <a:off x="3721699" y="2876803"/>
            <a:ext cx="458747" cy="458684"/>
            <a:chOff x="266768" y="1721375"/>
            <a:chExt cx="397907" cy="397887"/>
          </a:xfrm>
        </p:grpSpPr>
        <p:sp>
          <p:nvSpPr>
            <p:cNvPr id="1582" name="Google Shape;1582;p12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3" name="Google Shape;1583;p12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1584" name="Google Shape;1584;p124"/>
          <p:cNvGrpSpPr/>
          <p:nvPr/>
        </p:nvGrpSpPr>
        <p:grpSpPr>
          <a:xfrm>
            <a:off x="4350135" y="2876803"/>
            <a:ext cx="458699" cy="458684"/>
            <a:chOff x="864491" y="1723250"/>
            <a:chExt cx="397866" cy="397887"/>
          </a:xfrm>
        </p:grpSpPr>
        <p:sp>
          <p:nvSpPr>
            <p:cNvPr id="1585" name="Google Shape;1585;p12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6" name="Google Shape;1586;p12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87" name="Google Shape;1587;p12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1588" name="Google Shape;1588;p124"/>
          <p:cNvSpPr txBox="1">
            <a:spLocks noGrp="1"/>
          </p:cNvSpPr>
          <p:nvPr>
            <p:ph type="subTitle" idx="4294967295"/>
          </p:nvPr>
        </p:nvSpPr>
        <p:spPr>
          <a:xfrm>
            <a:off x="2684380" y="408855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100"/>
              <a:t>Please keep this slide for attribution</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9">
          <a:extLst>
            <a:ext uri="{FF2B5EF4-FFF2-40B4-BE49-F238E27FC236}">
              <a16:creationId xmlns:a16="http://schemas.microsoft.com/office/drawing/2014/main" id="{15449566-DDBD-7852-A3C2-532D9DF925BA}"/>
            </a:ext>
          </a:extLst>
        </p:cNvPr>
        <p:cNvGrpSpPr/>
        <p:nvPr/>
      </p:nvGrpSpPr>
      <p:grpSpPr>
        <a:xfrm>
          <a:off x="0" y="0"/>
          <a:ext cx="0" cy="0"/>
          <a:chOff x="0" y="0"/>
          <a:chExt cx="0" cy="0"/>
        </a:xfrm>
      </p:grpSpPr>
      <p:sp>
        <p:nvSpPr>
          <p:cNvPr id="1560" name="Google Shape;1560;p123">
            <a:extLst>
              <a:ext uri="{FF2B5EF4-FFF2-40B4-BE49-F238E27FC236}">
                <a16:creationId xmlns:a16="http://schemas.microsoft.com/office/drawing/2014/main" id="{35DB82A6-4D28-9F02-D2C7-6E340D573030}"/>
              </a:ext>
            </a:extLst>
          </p:cNvPr>
          <p:cNvSpPr txBox="1">
            <a:spLocks noGrp="1"/>
          </p:cNvSpPr>
          <p:nvPr>
            <p:ph type="subTitle" idx="1"/>
          </p:nvPr>
        </p:nvSpPr>
        <p:spPr>
          <a:xfrm>
            <a:off x="3986746" y="2867891"/>
            <a:ext cx="1546278" cy="765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Seth Eggenburg</a:t>
            </a:r>
            <a:endParaRPr sz="2000" dirty="0"/>
          </a:p>
        </p:txBody>
      </p:sp>
      <p:sp>
        <p:nvSpPr>
          <p:cNvPr id="1561" name="Google Shape;1561;p123">
            <a:extLst>
              <a:ext uri="{FF2B5EF4-FFF2-40B4-BE49-F238E27FC236}">
                <a16:creationId xmlns:a16="http://schemas.microsoft.com/office/drawing/2014/main" id="{52D27929-9563-85C5-E2A8-6C5DA5ABCC7E}"/>
              </a:ext>
            </a:extLst>
          </p:cNvPr>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62" name="Google Shape;1562;p123">
            <a:extLst>
              <a:ext uri="{FF2B5EF4-FFF2-40B4-BE49-F238E27FC236}">
                <a16:creationId xmlns:a16="http://schemas.microsoft.com/office/drawing/2014/main" id="{18BB281E-CE7F-8B4F-AA54-17E5CBB89FB2}"/>
              </a:ext>
            </a:extLst>
          </p:cNvPr>
          <p:cNvSpPr txBox="1">
            <a:spLocks noGrp="1"/>
          </p:cNvSpPr>
          <p:nvPr>
            <p:ph type="subTitle" idx="2"/>
          </p:nvPr>
        </p:nvSpPr>
        <p:spPr>
          <a:xfrm>
            <a:off x="3986771" y="3640993"/>
            <a:ext cx="1546278" cy="11803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Utils, Routes, Deployment</a:t>
            </a:r>
            <a:endParaRPr dirty="0"/>
          </a:p>
        </p:txBody>
      </p:sp>
      <p:sp>
        <p:nvSpPr>
          <p:cNvPr id="1563" name="Google Shape;1563;p123">
            <a:extLst>
              <a:ext uri="{FF2B5EF4-FFF2-40B4-BE49-F238E27FC236}">
                <a16:creationId xmlns:a16="http://schemas.microsoft.com/office/drawing/2014/main" id="{480654B7-BB59-62ED-FDED-0E2034B9CE45}"/>
              </a:ext>
            </a:extLst>
          </p:cNvPr>
          <p:cNvSpPr txBox="1">
            <a:spLocks noGrp="1"/>
          </p:cNvSpPr>
          <p:nvPr>
            <p:ph type="subTitle" idx="5"/>
          </p:nvPr>
        </p:nvSpPr>
        <p:spPr>
          <a:xfrm>
            <a:off x="7189176" y="2867891"/>
            <a:ext cx="1546278" cy="765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Antonina Stancheva</a:t>
            </a:r>
            <a:endParaRPr sz="2000" dirty="0"/>
          </a:p>
        </p:txBody>
      </p:sp>
      <p:sp>
        <p:nvSpPr>
          <p:cNvPr id="1564" name="Google Shape;1564;p123">
            <a:extLst>
              <a:ext uri="{FF2B5EF4-FFF2-40B4-BE49-F238E27FC236}">
                <a16:creationId xmlns:a16="http://schemas.microsoft.com/office/drawing/2014/main" id="{06B247C7-F76B-282D-73E7-A379FDC2DCBA}"/>
              </a:ext>
            </a:extLst>
          </p:cNvPr>
          <p:cNvSpPr txBox="1">
            <a:spLocks noGrp="1"/>
          </p:cNvSpPr>
          <p:nvPr>
            <p:ph type="subTitle" idx="6"/>
          </p:nvPr>
        </p:nvSpPr>
        <p:spPr>
          <a:xfrm>
            <a:off x="7189176" y="3640993"/>
            <a:ext cx="1546278" cy="11803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Endpoints, Cart Design, Modals</a:t>
            </a:r>
            <a:endParaRPr dirty="0"/>
          </a:p>
        </p:txBody>
      </p:sp>
      <p:sp>
        <p:nvSpPr>
          <p:cNvPr id="1565" name="Google Shape;1565;p123">
            <a:extLst>
              <a:ext uri="{FF2B5EF4-FFF2-40B4-BE49-F238E27FC236}">
                <a16:creationId xmlns:a16="http://schemas.microsoft.com/office/drawing/2014/main" id="{F8549794-3A40-DD03-1DA7-EB3357AAA8A4}"/>
              </a:ext>
            </a:extLst>
          </p:cNvPr>
          <p:cNvSpPr txBox="1">
            <a:spLocks noGrp="1"/>
          </p:cNvSpPr>
          <p:nvPr>
            <p:ph type="subTitle" idx="3"/>
          </p:nvPr>
        </p:nvSpPr>
        <p:spPr>
          <a:xfrm>
            <a:off x="2391831" y="2867891"/>
            <a:ext cx="1546278" cy="7651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Andrew Cerna</a:t>
            </a:r>
            <a:endParaRPr sz="2000" dirty="0"/>
          </a:p>
        </p:txBody>
      </p:sp>
      <p:sp>
        <p:nvSpPr>
          <p:cNvPr id="1566" name="Google Shape;1566;p123">
            <a:extLst>
              <a:ext uri="{FF2B5EF4-FFF2-40B4-BE49-F238E27FC236}">
                <a16:creationId xmlns:a16="http://schemas.microsoft.com/office/drawing/2014/main" id="{642B52D9-36EF-1C52-D3F4-9CFE2ABE77A4}"/>
              </a:ext>
            </a:extLst>
          </p:cNvPr>
          <p:cNvSpPr txBox="1">
            <a:spLocks noGrp="1"/>
          </p:cNvSpPr>
          <p:nvPr>
            <p:ph type="subTitle" idx="4"/>
          </p:nvPr>
        </p:nvSpPr>
        <p:spPr>
          <a:xfrm>
            <a:off x="2391931" y="3640994"/>
            <a:ext cx="1546278" cy="11803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Interfaces, Shop, Sell</a:t>
            </a:r>
            <a:endParaRPr dirty="0"/>
          </a:p>
        </p:txBody>
      </p:sp>
      <p:pic>
        <p:nvPicPr>
          <p:cNvPr id="1567" name="Google Shape;1567;p123">
            <a:extLst>
              <a:ext uri="{FF2B5EF4-FFF2-40B4-BE49-F238E27FC236}">
                <a16:creationId xmlns:a16="http://schemas.microsoft.com/office/drawing/2014/main" id="{A5528D8A-EC28-B6F7-D93A-070476966B2D}"/>
              </a:ext>
            </a:extLst>
          </p:cNvPr>
          <p:cNvPicPr preferRelativeResize="0"/>
          <p:nvPr/>
        </p:nvPicPr>
        <p:blipFill rotWithShape="1">
          <a:blip r:embed="rId3">
            <a:alphaModFix/>
          </a:blip>
          <a:srcRect l="22123" r="37935" b="39664"/>
          <a:stretch/>
        </p:blipFill>
        <p:spPr>
          <a:xfrm>
            <a:off x="4063872" y="1447798"/>
            <a:ext cx="1299293" cy="1308239"/>
          </a:xfrm>
          <a:prstGeom prst="rect">
            <a:avLst/>
          </a:prstGeom>
          <a:noFill/>
          <a:ln w="28575" cap="flat" cmpd="sng">
            <a:solidFill>
              <a:srgbClr val="3F3533"/>
            </a:solidFill>
            <a:prstDash val="solid"/>
            <a:round/>
            <a:headEnd type="none" w="sm" len="sm"/>
            <a:tailEnd type="none" w="sm" len="sm"/>
          </a:ln>
        </p:spPr>
      </p:pic>
      <p:pic>
        <p:nvPicPr>
          <p:cNvPr id="1568" name="Google Shape;1568;p123">
            <a:extLst>
              <a:ext uri="{FF2B5EF4-FFF2-40B4-BE49-F238E27FC236}">
                <a16:creationId xmlns:a16="http://schemas.microsoft.com/office/drawing/2014/main" id="{035AEADC-110C-2556-3889-8C3552EF9962}"/>
              </a:ext>
            </a:extLst>
          </p:cNvPr>
          <p:cNvPicPr preferRelativeResize="0"/>
          <p:nvPr/>
        </p:nvPicPr>
        <p:blipFill rotWithShape="1">
          <a:blip r:embed="rId4">
            <a:alphaModFix/>
          </a:blip>
          <a:srcRect t="7945" b="24944"/>
          <a:stretch/>
        </p:blipFill>
        <p:spPr>
          <a:xfrm>
            <a:off x="2469115" y="1447798"/>
            <a:ext cx="1299293" cy="1308239"/>
          </a:xfrm>
          <a:prstGeom prst="rect">
            <a:avLst/>
          </a:prstGeom>
          <a:noFill/>
          <a:ln w="28575" cap="flat" cmpd="sng">
            <a:solidFill>
              <a:srgbClr val="3F3533"/>
            </a:solidFill>
            <a:prstDash val="solid"/>
            <a:round/>
            <a:headEnd type="none" w="sm" len="sm"/>
            <a:tailEnd type="none" w="sm" len="sm"/>
          </a:ln>
        </p:spPr>
      </p:pic>
      <p:pic>
        <p:nvPicPr>
          <p:cNvPr id="1569" name="Google Shape;1569;p123">
            <a:extLst>
              <a:ext uri="{FF2B5EF4-FFF2-40B4-BE49-F238E27FC236}">
                <a16:creationId xmlns:a16="http://schemas.microsoft.com/office/drawing/2014/main" id="{6087796F-7DBD-3017-6F52-95281C64F61E}"/>
              </a:ext>
            </a:extLst>
          </p:cNvPr>
          <p:cNvPicPr preferRelativeResize="0"/>
          <p:nvPr/>
        </p:nvPicPr>
        <p:blipFill rotWithShape="1">
          <a:blip r:embed="rId5">
            <a:alphaModFix/>
          </a:blip>
          <a:srcRect l="15131" t="7033" r="5351" b="39601"/>
          <a:stretch/>
        </p:blipFill>
        <p:spPr>
          <a:xfrm>
            <a:off x="7266252" y="1447798"/>
            <a:ext cx="1299293" cy="1308239"/>
          </a:xfrm>
          <a:prstGeom prst="rect">
            <a:avLst/>
          </a:prstGeom>
          <a:noFill/>
          <a:ln w="28575" cap="flat" cmpd="sng">
            <a:solidFill>
              <a:srgbClr val="3F3533"/>
            </a:solidFill>
            <a:prstDash val="solid"/>
            <a:round/>
            <a:headEnd type="none" w="sm" len="sm"/>
            <a:tailEnd type="none" w="sm" len="sm"/>
          </a:ln>
        </p:spPr>
      </p:pic>
      <p:sp>
        <p:nvSpPr>
          <p:cNvPr id="2" name="Google Shape;1565;p123">
            <a:extLst>
              <a:ext uri="{FF2B5EF4-FFF2-40B4-BE49-F238E27FC236}">
                <a16:creationId xmlns:a16="http://schemas.microsoft.com/office/drawing/2014/main" id="{18D36D82-F7BA-111A-60D8-92BBB7E87976}"/>
              </a:ext>
            </a:extLst>
          </p:cNvPr>
          <p:cNvSpPr txBox="1">
            <a:spLocks/>
          </p:cNvSpPr>
          <p:nvPr/>
        </p:nvSpPr>
        <p:spPr>
          <a:xfrm>
            <a:off x="793582" y="2859947"/>
            <a:ext cx="1546278" cy="765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indent="0"/>
            <a:r>
              <a:rPr lang="en-US" sz="2000" dirty="0" err="1"/>
              <a:t>Zuwadi</a:t>
            </a:r>
            <a:r>
              <a:rPr lang="en-US" sz="2000" dirty="0"/>
              <a:t> Brown</a:t>
            </a:r>
          </a:p>
        </p:txBody>
      </p:sp>
      <p:sp>
        <p:nvSpPr>
          <p:cNvPr id="3" name="Google Shape;1566;p123">
            <a:extLst>
              <a:ext uri="{FF2B5EF4-FFF2-40B4-BE49-F238E27FC236}">
                <a16:creationId xmlns:a16="http://schemas.microsoft.com/office/drawing/2014/main" id="{30FFF471-00D3-6ED8-AFB4-1561FEE0B91B}"/>
              </a:ext>
            </a:extLst>
          </p:cNvPr>
          <p:cNvSpPr txBox="1">
            <a:spLocks/>
          </p:cNvSpPr>
          <p:nvPr/>
        </p:nvSpPr>
        <p:spPr>
          <a:xfrm>
            <a:off x="793682" y="3633050"/>
            <a:ext cx="1546278" cy="11803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en-US" dirty="0"/>
              <a:t>CSS, Bootstrap, dark/light mode</a:t>
            </a:r>
          </a:p>
        </p:txBody>
      </p:sp>
      <p:pic>
        <p:nvPicPr>
          <p:cNvPr id="4" name="Google Shape;1568;p123">
            <a:extLst>
              <a:ext uri="{FF2B5EF4-FFF2-40B4-BE49-F238E27FC236}">
                <a16:creationId xmlns:a16="http://schemas.microsoft.com/office/drawing/2014/main" id="{8E811862-7A4B-DD6E-308F-18E6BA35BAAD}"/>
              </a:ext>
            </a:extLst>
          </p:cNvPr>
          <p:cNvPicPr preferRelativeResize="0"/>
          <p:nvPr/>
        </p:nvPicPr>
        <p:blipFill rotWithShape="1">
          <a:blip r:embed="rId4">
            <a:alphaModFix/>
          </a:blip>
          <a:srcRect t="7945" b="24944"/>
          <a:stretch/>
        </p:blipFill>
        <p:spPr>
          <a:xfrm>
            <a:off x="870866" y="1439854"/>
            <a:ext cx="1299293" cy="1308239"/>
          </a:xfrm>
          <a:prstGeom prst="rect">
            <a:avLst/>
          </a:prstGeom>
          <a:noFill/>
          <a:ln w="28575" cap="flat" cmpd="sng">
            <a:solidFill>
              <a:srgbClr val="3F3533"/>
            </a:solidFill>
            <a:prstDash val="solid"/>
            <a:round/>
            <a:headEnd type="none" w="sm" len="sm"/>
            <a:tailEnd type="none" w="sm" len="sm"/>
          </a:ln>
        </p:spPr>
      </p:pic>
      <p:sp>
        <p:nvSpPr>
          <p:cNvPr id="5" name="Google Shape;1563;p123">
            <a:extLst>
              <a:ext uri="{FF2B5EF4-FFF2-40B4-BE49-F238E27FC236}">
                <a16:creationId xmlns:a16="http://schemas.microsoft.com/office/drawing/2014/main" id="{405915A3-AC67-9CF7-A935-E10D30F189D6}"/>
              </a:ext>
            </a:extLst>
          </p:cNvPr>
          <p:cNvSpPr txBox="1">
            <a:spLocks/>
          </p:cNvSpPr>
          <p:nvPr/>
        </p:nvSpPr>
        <p:spPr>
          <a:xfrm>
            <a:off x="5587986" y="2867891"/>
            <a:ext cx="1546278" cy="765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indent="0"/>
            <a:r>
              <a:rPr lang="en-US" sz="2000" dirty="0"/>
              <a:t>Jonathan Hummer</a:t>
            </a:r>
          </a:p>
        </p:txBody>
      </p:sp>
      <p:sp>
        <p:nvSpPr>
          <p:cNvPr id="6" name="Google Shape;1564;p123">
            <a:extLst>
              <a:ext uri="{FF2B5EF4-FFF2-40B4-BE49-F238E27FC236}">
                <a16:creationId xmlns:a16="http://schemas.microsoft.com/office/drawing/2014/main" id="{16DA6DE6-F571-EC34-AEBC-FDC135AF7F78}"/>
              </a:ext>
            </a:extLst>
          </p:cNvPr>
          <p:cNvSpPr txBox="1">
            <a:spLocks/>
          </p:cNvSpPr>
          <p:nvPr/>
        </p:nvSpPr>
        <p:spPr>
          <a:xfrm>
            <a:off x="5587986" y="3640993"/>
            <a:ext cx="1546278" cy="11803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en-US" dirty="0"/>
              <a:t>Database Design, Product Tiles</a:t>
            </a:r>
          </a:p>
        </p:txBody>
      </p:sp>
      <p:pic>
        <p:nvPicPr>
          <p:cNvPr id="7" name="Google Shape;1569;p123">
            <a:extLst>
              <a:ext uri="{FF2B5EF4-FFF2-40B4-BE49-F238E27FC236}">
                <a16:creationId xmlns:a16="http://schemas.microsoft.com/office/drawing/2014/main" id="{D444C8BF-6EA5-C894-3CE0-6DE9433271A3}"/>
              </a:ext>
            </a:extLst>
          </p:cNvPr>
          <p:cNvPicPr preferRelativeResize="0"/>
          <p:nvPr/>
        </p:nvPicPr>
        <p:blipFill rotWithShape="1">
          <a:blip r:embed="rId5">
            <a:alphaModFix/>
          </a:blip>
          <a:srcRect l="15131" t="7033" r="5351" b="39601"/>
          <a:stretch/>
        </p:blipFill>
        <p:spPr>
          <a:xfrm>
            <a:off x="5665062" y="1447798"/>
            <a:ext cx="1299293" cy="1308239"/>
          </a:xfrm>
          <a:prstGeom prst="rect">
            <a:avLst/>
          </a:prstGeom>
          <a:noFill/>
          <a:ln w="28575" cap="flat" cmpd="sng">
            <a:solidFill>
              <a:srgbClr val="3F3533"/>
            </a:solidFill>
            <a:prstDash val="solid"/>
            <a:round/>
            <a:headEnd type="none" w="sm" len="sm"/>
            <a:tailEnd type="none" w="sm" len="sm"/>
          </a:ln>
        </p:spPr>
      </p:pic>
      <p:pic>
        <p:nvPicPr>
          <p:cNvPr id="1026" name="Picture 2" descr="Profile photo for Antonina Stancheva">
            <a:extLst>
              <a:ext uri="{FF2B5EF4-FFF2-40B4-BE49-F238E27FC236}">
                <a16:creationId xmlns:a16="http://schemas.microsoft.com/office/drawing/2014/main" id="{D8D5A1F6-0506-2B80-C30C-71C914F29F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9361" y="1439854"/>
            <a:ext cx="1316183" cy="13161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Seth Eggenburg">
            <a:extLst>
              <a:ext uri="{FF2B5EF4-FFF2-40B4-BE49-F238E27FC236}">
                <a16:creationId xmlns:a16="http://schemas.microsoft.com/office/drawing/2014/main" id="{C3925D45-3571-5274-7037-59AD916E9F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6982" y="1439854"/>
            <a:ext cx="1316183" cy="13161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Jonathan Hummer">
            <a:extLst>
              <a:ext uri="{FF2B5EF4-FFF2-40B4-BE49-F238E27FC236}">
                <a16:creationId xmlns:a16="http://schemas.microsoft.com/office/drawing/2014/main" id="{5AA9DFE4-DD31-08B1-38E3-50E27D9D18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4201" y="1439854"/>
            <a:ext cx="1320154" cy="13201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file photo for Zawadi Brown">
            <a:extLst>
              <a:ext uri="{FF2B5EF4-FFF2-40B4-BE49-F238E27FC236}">
                <a16:creationId xmlns:a16="http://schemas.microsoft.com/office/drawing/2014/main" id="{534C9757-903A-A6B5-3DA3-92E7F954F9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924" y="1439854"/>
            <a:ext cx="1299294" cy="13149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Cerna">
            <a:extLst>
              <a:ext uri="{FF2B5EF4-FFF2-40B4-BE49-F238E27FC236}">
                <a16:creationId xmlns:a16="http://schemas.microsoft.com/office/drawing/2014/main" id="{5A117176-9C05-2115-EF63-CB08197FC1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9069" y="1439853"/>
            <a:ext cx="1322905" cy="1322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55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3"/>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518" name="Google Shape;518;p63"/>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Describe the topic of the section here</a:t>
            </a:r>
            <a:endParaRPr/>
          </a:p>
        </p:txBody>
      </p:sp>
      <p:sp>
        <p:nvSpPr>
          <p:cNvPr id="519" name="Google Shape;519;p63"/>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0" name="Google Shape;520;p63"/>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521" name="Google Shape;521;p63"/>
          <p:cNvSpPr txBox="1">
            <a:spLocks noGrp="1"/>
          </p:cNvSpPr>
          <p:nvPr>
            <p:ph type="title" idx="13"/>
          </p:nvPr>
        </p:nvSpPr>
        <p:spPr>
          <a:xfrm>
            <a:off x="2715654"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522" name="Google Shape;522;p63"/>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523" name="Google Shape;523;p63"/>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Concept</a:t>
            </a:r>
            <a:endParaRPr dirty="0"/>
          </a:p>
        </p:txBody>
      </p:sp>
      <p:sp>
        <p:nvSpPr>
          <p:cNvPr id="524" name="Google Shape;524;p63"/>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5" name="Google Shape;525;p63"/>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Process</a:t>
            </a:r>
            <a:endParaRPr dirty="0"/>
          </a:p>
        </p:txBody>
      </p:sp>
      <p:sp>
        <p:nvSpPr>
          <p:cNvPr id="526" name="Google Shape;526;p63"/>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27" name="Google Shape;527;p63"/>
          <p:cNvSpPr txBox="1">
            <a:spLocks noGrp="1"/>
          </p:cNvSpPr>
          <p:nvPr>
            <p:ph type="title" idx="9"/>
          </p:nvPr>
        </p:nvSpPr>
        <p:spPr>
          <a:xfrm>
            <a:off x="1953054"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Demo</a:t>
            </a:r>
            <a:endParaRPr dirty="0"/>
          </a:p>
        </p:txBody>
      </p:sp>
      <p:sp>
        <p:nvSpPr>
          <p:cNvPr id="528" name="Google Shape;528;p63"/>
          <p:cNvSpPr txBox="1">
            <a:spLocks noGrp="1"/>
          </p:cNvSpPr>
          <p:nvPr>
            <p:ph type="subTitle" idx="14"/>
          </p:nvPr>
        </p:nvSpPr>
        <p:spPr>
          <a:xfrm>
            <a:off x="1953054"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29" name="Google Shape;529;p63"/>
          <p:cNvSpPr txBox="1">
            <a:spLocks noGrp="1"/>
          </p:cNvSpPr>
          <p:nvPr>
            <p:ph type="title" idx="15"/>
          </p:nvPr>
        </p:nvSpPr>
        <p:spPr>
          <a:xfrm>
            <a:off x="4636854"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Development</a:t>
            </a:r>
            <a:endParaRPr dirty="0"/>
          </a:p>
        </p:txBody>
      </p:sp>
      <p:sp>
        <p:nvSpPr>
          <p:cNvPr id="530" name="Google Shape;530;p63"/>
          <p:cNvSpPr txBox="1">
            <a:spLocks noGrp="1"/>
          </p:cNvSpPr>
          <p:nvPr>
            <p:ph type="title" idx="16"/>
          </p:nvPr>
        </p:nvSpPr>
        <p:spPr>
          <a:xfrm>
            <a:off x="5399454"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531" name="Google Shape;531;p63"/>
          <p:cNvSpPr txBox="1">
            <a:spLocks noGrp="1"/>
          </p:cNvSpPr>
          <p:nvPr>
            <p:ph type="subTitle" idx="17"/>
          </p:nvPr>
        </p:nvSpPr>
        <p:spPr>
          <a:xfrm>
            <a:off x="4636854" y="3705863"/>
            <a:ext cx="2336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Describe the topic of the section here</a:t>
            </a:r>
            <a:endParaRPr/>
          </a:p>
        </p:txBody>
      </p:sp>
      <p:sp>
        <p:nvSpPr>
          <p:cNvPr id="535" name="Google Shape;535;p63"/>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anim calcmode="lin" valueType="num">
                                      <p:cBhvr additive="base">
                                        <p:cTn id="7" dur="1000"/>
                                        <p:tgtEl>
                                          <p:spTgt spid="53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17"/>
                                        </p:tgtEl>
                                        <p:attrNameLst>
                                          <p:attrName>style.visibility</p:attrName>
                                        </p:attrNameLst>
                                      </p:cBhvr>
                                      <p:to>
                                        <p:strVal val="visible"/>
                                      </p:to>
                                    </p:set>
                                    <p:anim calcmode="lin" valueType="num">
                                      <p:cBhvr additive="base">
                                        <p:cTn id="12" dur="1000"/>
                                        <p:tgtEl>
                                          <p:spTgt spid="517"/>
                                        </p:tgtEl>
                                        <p:attrNameLst>
                                          <p:attrName>ppt_x</p:attrName>
                                        </p:attrNameLst>
                                      </p:cBhvr>
                                      <p:tavLst>
                                        <p:tav tm="0">
                                          <p:val>
                                            <p:strVal val="#ppt_x+1"/>
                                          </p:val>
                                        </p:tav>
                                        <p:tav tm="100000">
                                          <p:val>
                                            <p:strVal val="#ppt_x"/>
                                          </p:val>
                                        </p:tav>
                                      </p:tavLst>
                                    </p:anim>
                                  </p:childTnLst>
                                </p:cTn>
                              </p:par>
                              <p:par>
                                <p:cTn id="13" presetID="2" presetClass="entr" presetSubtype="2" fill="hold" nodeType="withEffect">
                                  <p:stCondLst>
                                    <p:cond delay="0"/>
                                  </p:stCondLst>
                                  <p:childTnLst>
                                    <p:set>
                                      <p:cBhvr>
                                        <p:cTn id="14" dur="1" fill="hold">
                                          <p:stCondLst>
                                            <p:cond delay="0"/>
                                          </p:stCondLst>
                                        </p:cTn>
                                        <p:tgtEl>
                                          <p:spTgt spid="518"/>
                                        </p:tgtEl>
                                        <p:attrNameLst>
                                          <p:attrName>style.visibility</p:attrName>
                                        </p:attrNameLst>
                                      </p:cBhvr>
                                      <p:to>
                                        <p:strVal val="visible"/>
                                      </p:to>
                                    </p:set>
                                    <p:anim calcmode="lin" valueType="num">
                                      <p:cBhvr additive="base">
                                        <p:cTn id="15" dur="1000"/>
                                        <p:tgtEl>
                                          <p:spTgt spid="518"/>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522"/>
                                        </p:tgtEl>
                                        <p:attrNameLst>
                                          <p:attrName>style.visibility</p:attrName>
                                        </p:attrNameLst>
                                      </p:cBhvr>
                                      <p:to>
                                        <p:strVal val="visible"/>
                                      </p:to>
                                    </p:set>
                                    <p:anim calcmode="lin" valueType="num">
                                      <p:cBhvr additive="base">
                                        <p:cTn id="18" dur="1000"/>
                                        <p:tgtEl>
                                          <p:spTgt spid="522"/>
                                        </p:tgtEl>
                                        <p:attrNameLst>
                                          <p:attrName>ppt_x</p:attrName>
                                        </p:attrNameLst>
                                      </p:cBhvr>
                                      <p:tavLst>
                                        <p:tav tm="0">
                                          <p:val>
                                            <p:strVal val="#ppt_x+1"/>
                                          </p:val>
                                        </p:tav>
                                        <p:tav tm="100000">
                                          <p:val>
                                            <p:strVal val="#ppt_x"/>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20"/>
                                        </p:tgtEl>
                                        <p:attrNameLst>
                                          <p:attrName>style.visibility</p:attrName>
                                        </p:attrNameLst>
                                      </p:cBhvr>
                                      <p:to>
                                        <p:strVal val="visible"/>
                                      </p:to>
                                    </p:set>
                                    <p:anim calcmode="lin" valueType="num">
                                      <p:cBhvr additive="base">
                                        <p:cTn id="23" dur="1000"/>
                                        <p:tgtEl>
                                          <p:spTgt spid="520"/>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523"/>
                                        </p:tgtEl>
                                        <p:attrNameLst>
                                          <p:attrName>style.visibility</p:attrName>
                                        </p:attrNameLst>
                                      </p:cBhvr>
                                      <p:to>
                                        <p:strVal val="visible"/>
                                      </p:to>
                                    </p:set>
                                    <p:anim calcmode="lin" valueType="num">
                                      <p:cBhvr additive="base">
                                        <p:cTn id="26" dur="1000"/>
                                        <p:tgtEl>
                                          <p:spTgt spid="523"/>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524"/>
                                        </p:tgtEl>
                                        <p:attrNameLst>
                                          <p:attrName>style.visibility</p:attrName>
                                        </p:attrNameLst>
                                      </p:cBhvr>
                                      <p:to>
                                        <p:strVal val="visible"/>
                                      </p:to>
                                    </p:set>
                                    <p:anim calcmode="lin" valueType="num">
                                      <p:cBhvr additive="base">
                                        <p:cTn id="29" dur="1000"/>
                                        <p:tgtEl>
                                          <p:spTgt spid="524"/>
                                        </p:tgtEl>
                                        <p:attrNameLst>
                                          <p:attrName>ppt_x</p:attrName>
                                        </p:attrNameLst>
                                      </p:cBhvr>
                                      <p:tavLst>
                                        <p:tav tm="0">
                                          <p:val>
                                            <p:strVal val="#ppt_x+1"/>
                                          </p:val>
                                        </p:tav>
                                        <p:tav tm="100000">
                                          <p:val>
                                            <p:strVal val="#ppt_x"/>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519"/>
                                        </p:tgtEl>
                                        <p:attrNameLst>
                                          <p:attrName>style.visibility</p:attrName>
                                        </p:attrNameLst>
                                      </p:cBhvr>
                                      <p:to>
                                        <p:strVal val="visible"/>
                                      </p:to>
                                    </p:set>
                                    <p:anim calcmode="lin" valueType="num">
                                      <p:cBhvr additive="base">
                                        <p:cTn id="34" dur="1000"/>
                                        <p:tgtEl>
                                          <p:spTgt spid="519"/>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525"/>
                                        </p:tgtEl>
                                        <p:attrNameLst>
                                          <p:attrName>style.visibility</p:attrName>
                                        </p:attrNameLst>
                                      </p:cBhvr>
                                      <p:to>
                                        <p:strVal val="visible"/>
                                      </p:to>
                                    </p:set>
                                    <p:anim calcmode="lin" valueType="num">
                                      <p:cBhvr additive="base">
                                        <p:cTn id="37" dur="1000"/>
                                        <p:tgtEl>
                                          <p:spTgt spid="525"/>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526"/>
                                        </p:tgtEl>
                                        <p:attrNameLst>
                                          <p:attrName>style.visibility</p:attrName>
                                        </p:attrNameLst>
                                      </p:cBhvr>
                                      <p:to>
                                        <p:strVal val="visible"/>
                                      </p:to>
                                    </p:set>
                                    <p:anim calcmode="lin" valueType="num">
                                      <p:cBhvr additive="base">
                                        <p:cTn id="40" dur="1000"/>
                                        <p:tgtEl>
                                          <p:spTgt spid="526"/>
                                        </p:tgtEl>
                                        <p:attrNameLst>
                                          <p:attrName>ppt_x</p:attrName>
                                        </p:attrNameLst>
                                      </p:cBhvr>
                                      <p:tavLst>
                                        <p:tav tm="0">
                                          <p:val>
                                            <p:strVal val="#ppt_x+1"/>
                                          </p:val>
                                        </p:tav>
                                        <p:tav tm="100000">
                                          <p:val>
                                            <p:strVal val="#ppt_x"/>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521"/>
                                        </p:tgtEl>
                                        <p:attrNameLst>
                                          <p:attrName>style.visibility</p:attrName>
                                        </p:attrNameLst>
                                      </p:cBhvr>
                                      <p:to>
                                        <p:strVal val="visible"/>
                                      </p:to>
                                    </p:set>
                                    <p:anim calcmode="lin" valueType="num">
                                      <p:cBhvr additive="base">
                                        <p:cTn id="45" dur="1000"/>
                                        <p:tgtEl>
                                          <p:spTgt spid="521"/>
                                        </p:tgtEl>
                                        <p:attrNameLst>
                                          <p:attrName>ppt_x</p:attrName>
                                        </p:attrNameLst>
                                      </p:cBhvr>
                                      <p:tavLst>
                                        <p:tav tm="0">
                                          <p:val>
                                            <p:strVal val="#ppt_x+1"/>
                                          </p:val>
                                        </p:tav>
                                        <p:tav tm="100000">
                                          <p:val>
                                            <p:strVal val="#ppt_x"/>
                                          </p:val>
                                        </p:tav>
                                      </p:tavLst>
                                    </p:anim>
                                  </p:childTnLst>
                                </p:cTn>
                              </p:par>
                              <p:par>
                                <p:cTn id="46" presetID="2" presetClass="entr" presetSubtype="2" fill="hold" nodeType="withEffect">
                                  <p:stCondLst>
                                    <p:cond delay="0"/>
                                  </p:stCondLst>
                                  <p:childTnLst>
                                    <p:set>
                                      <p:cBhvr>
                                        <p:cTn id="47" dur="1" fill="hold">
                                          <p:stCondLst>
                                            <p:cond delay="0"/>
                                          </p:stCondLst>
                                        </p:cTn>
                                        <p:tgtEl>
                                          <p:spTgt spid="527"/>
                                        </p:tgtEl>
                                        <p:attrNameLst>
                                          <p:attrName>style.visibility</p:attrName>
                                        </p:attrNameLst>
                                      </p:cBhvr>
                                      <p:to>
                                        <p:strVal val="visible"/>
                                      </p:to>
                                    </p:set>
                                    <p:anim calcmode="lin" valueType="num">
                                      <p:cBhvr additive="base">
                                        <p:cTn id="48" dur="1000"/>
                                        <p:tgtEl>
                                          <p:spTgt spid="527"/>
                                        </p:tgtEl>
                                        <p:attrNameLst>
                                          <p:attrName>ppt_x</p:attrName>
                                        </p:attrNameLst>
                                      </p:cBhvr>
                                      <p:tavLst>
                                        <p:tav tm="0">
                                          <p:val>
                                            <p:strVal val="#ppt_x+1"/>
                                          </p:val>
                                        </p:tav>
                                        <p:tav tm="100000">
                                          <p:val>
                                            <p:strVal val="#ppt_x"/>
                                          </p:val>
                                        </p:tav>
                                      </p:tavLst>
                                    </p:anim>
                                  </p:childTnLst>
                                </p:cTn>
                              </p:par>
                              <p:par>
                                <p:cTn id="49" presetID="2" presetClass="entr" presetSubtype="2" fill="hold" nodeType="withEffect">
                                  <p:stCondLst>
                                    <p:cond delay="0"/>
                                  </p:stCondLst>
                                  <p:childTnLst>
                                    <p:set>
                                      <p:cBhvr>
                                        <p:cTn id="50" dur="1" fill="hold">
                                          <p:stCondLst>
                                            <p:cond delay="0"/>
                                          </p:stCondLst>
                                        </p:cTn>
                                        <p:tgtEl>
                                          <p:spTgt spid="528"/>
                                        </p:tgtEl>
                                        <p:attrNameLst>
                                          <p:attrName>style.visibility</p:attrName>
                                        </p:attrNameLst>
                                      </p:cBhvr>
                                      <p:to>
                                        <p:strVal val="visible"/>
                                      </p:to>
                                    </p:set>
                                    <p:anim calcmode="lin" valueType="num">
                                      <p:cBhvr additive="base">
                                        <p:cTn id="51" dur="1000"/>
                                        <p:tgtEl>
                                          <p:spTgt spid="528"/>
                                        </p:tgtEl>
                                        <p:attrNameLst>
                                          <p:attrName>ppt_x</p:attrName>
                                        </p:attrNameLst>
                                      </p:cBhvr>
                                      <p:tavLst>
                                        <p:tav tm="0">
                                          <p:val>
                                            <p:strVal val="#ppt_x+1"/>
                                          </p:val>
                                        </p:tav>
                                        <p:tav tm="100000">
                                          <p:val>
                                            <p:strVal val="#ppt_x"/>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29"/>
                                        </p:tgtEl>
                                        <p:attrNameLst>
                                          <p:attrName>style.visibility</p:attrName>
                                        </p:attrNameLst>
                                      </p:cBhvr>
                                      <p:to>
                                        <p:strVal val="visible"/>
                                      </p:to>
                                    </p:set>
                                    <p:anim calcmode="lin" valueType="num">
                                      <p:cBhvr additive="base">
                                        <p:cTn id="56" dur="1000"/>
                                        <p:tgtEl>
                                          <p:spTgt spid="529"/>
                                        </p:tgtEl>
                                        <p:attrNameLst>
                                          <p:attrName>ppt_x</p:attrName>
                                        </p:attrNameLst>
                                      </p:cBhvr>
                                      <p:tavLst>
                                        <p:tav tm="0">
                                          <p:val>
                                            <p:strVal val="#ppt_x+1"/>
                                          </p:val>
                                        </p:tav>
                                        <p:tav tm="100000">
                                          <p:val>
                                            <p:strVal val="#ppt_x"/>
                                          </p:val>
                                        </p:tav>
                                      </p:tavLst>
                                    </p:anim>
                                  </p:childTnLst>
                                </p:cTn>
                              </p:par>
                              <p:par>
                                <p:cTn id="57" presetID="2" presetClass="entr" presetSubtype="2" fill="hold" nodeType="withEffect">
                                  <p:stCondLst>
                                    <p:cond delay="0"/>
                                  </p:stCondLst>
                                  <p:childTnLst>
                                    <p:set>
                                      <p:cBhvr>
                                        <p:cTn id="58" dur="1" fill="hold">
                                          <p:stCondLst>
                                            <p:cond delay="0"/>
                                          </p:stCondLst>
                                        </p:cTn>
                                        <p:tgtEl>
                                          <p:spTgt spid="530"/>
                                        </p:tgtEl>
                                        <p:attrNameLst>
                                          <p:attrName>style.visibility</p:attrName>
                                        </p:attrNameLst>
                                      </p:cBhvr>
                                      <p:to>
                                        <p:strVal val="visible"/>
                                      </p:to>
                                    </p:set>
                                    <p:anim calcmode="lin" valueType="num">
                                      <p:cBhvr additive="base">
                                        <p:cTn id="59" dur="1000"/>
                                        <p:tgtEl>
                                          <p:spTgt spid="530"/>
                                        </p:tgtEl>
                                        <p:attrNameLst>
                                          <p:attrName>ppt_x</p:attrName>
                                        </p:attrNameLst>
                                      </p:cBhvr>
                                      <p:tavLst>
                                        <p:tav tm="0">
                                          <p:val>
                                            <p:strVal val="#ppt_x+1"/>
                                          </p:val>
                                        </p:tav>
                                        <p:tav tm="100000">
                                          <p:val>
                                            <p:strVal val="#ppt_x"/>
                                          </p:val>
                                        </p:tav>
                                      </p:tavLst>
                                    </p:anim>
                                  </p:childTnLst>
                                </p:cTn>
                              </p:par>
                              <p:par>
                                <p:cTn id="60" presetID="2" presetClass="entr" presetSubtype="2" fill="hold" nodeType="withEffect">
                                  <p:stCondLst>
                                    <p:cond delay="0"/>
                                  </p:stCondLst>
                                  <p:childTnLst>
                                    <p:set>
                                      <p:cBhvr>
                                        <p:cTn id="61" dur="1" fill="hold">
                                          <p:stCondLst>
                                            <p:cond delay="0"/>
                                          </p:stCondLst>
                                        </p:cTn>
                                        <p:tgtEl>
                                          <p:spTgt spid="531"/>
                                        </p:tgtEl>
                                        <p:attrNameLst>
                                          <p:attrName>style.visibility</p:attrName>
                                        </p:attrNameLst>
                                      </p:cBhvr>
                                      <p:to>
                                        <p:strVal val="visible"/>
                                      </p:to>
                                    </p:set>
                                    <p:anim calcmode="lin" valueType="num">
                                      <p:cBhvr additive="base">
                                        <p:cTn id="62" dur="1000"/>
                                        <p:tgtEl>
                                          <p:spTgt spid="5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1"/>
          <p:cNvSpPr txBox="1">
            <a:spLocks noGrp="1"/>
          </p:cNvSpPr>
          <p:nvPr>
            <p:ph type="title"/>
          </p:nvPr>
        </p:nvSpPr>
        <p:spPr>
          <a:xfrm>
            <a:off x="427325" y="2511800"/>
            <a:ext cx="4965600" cy="111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586" name="Google Shape;586;p71"/>
          <p:cNvSpPr txBox="1">
            <a:spLocks noGrp="1"/>
          </p:cNvSpPr>
          <p:nvPr>
            <p:ph type="title" idx="2"/>
          </p:nvPr>
        </p:nvSpPr>
        <p:spPr>
          <a:xfrm>
            <a:off x="3741925" y="1484693"/>
            <a:ext cx="1650900" cy="978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01</a:t>
            </a:r>
            <a:endParaRPr dirty="0"/>
          </a:p>
        </p:txBody>
      </p:sp>
      <p:sp>
        <p:nvSpPr>
          <p:cNvPr id="587" name="Google Shape;587;p71"/>
          <p:cNvSpPr txBox="1">
            <a:spLocks noGrp="1"/>
          </p:cNvSpPr>
          <p:nvPr>
            <p:ph type="subTitle" idx="1"/>
          </p:nvPr>
        </p:nvSpPr>
        <p:spPr>
          <a:xfrm>
            <a:off x="831625" y="3625000"/>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                        Why are we here?</a:t>
            </a:r>
            <a:endParaRPr dirty="0"/>
          </a:p>
        </p:txBody>
      </p:sp>
      <p:pic>
        <p:nvPicPr>
          <p:cNvPr id="588" name="Google Shape;588;p71"/>
          <p:cNvPicPr preferRelativeResize="0"/>
          <p:nvPr/>
        </p:nvPicPr>
        <p:blipFill rotWithShape="1">
          <a:blip r:embed="rId3">
            <a:alphaModFix/>
          </a:blip>
          <a:srcRect l="26783" r="6921"/>
          <a:stretch/>
        </p:blipFill>
        <p:spPr>
          <a:xfrm>
            <a:off x="5774975" y="1294350"/>
            <a:ext cx="2537400" cy="2554800"/>
          </a:xfrm>
          <a:prstGeom prst="rect">
            <a:avLst/>
          </a:prstGeom>
          <a:noFill/>
          <a:ln w="28575" cap="flat" cmpd="sng">
            <a:solidFill>
              <a:schemeClr val="accen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 calcmode="lin" valueType="num">
                                      <p:cBhvr additive="base">
                                        <p:cTn id="7" dur="1000"/>
                                        <p:tgtEl>
                                          <p:spTgt spid="58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86"/>
                                        </p:tgtEl>
                                        <p:attrNameLst>
                                          <p:attrName>style.visibility</p:attrName>
                                        </p:attrNameLst>
                                      </p:cBhvr>
                                      <p:to>
                                        <p:strVal val="visible"/>
                                      </p:to>
                                    </p:set>
                                    <p:anim calcmode="lin" valueType="num">
                                      <p:cBhvr additive="base">
                                        <p:cTn id="10" dur="1000"/>
                                        <p:tgtEl>
                                          <p:spTgt spid="586"/>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587"/>
                                        </p:tgtEl>
                                        <p:attrNameLst>
                                          <p:attrName>style.visibility</p:attrName>
                                        </p:attrNameLst>
                                      </p:cBhvr>
                                      <p:to>
                                        <p:strVal val="visible"/>
                                      </p:to>
                                    </p:set>
                                    <p:anim calcmode="lin" valueType="num">
                                      <p:cBhvr additive="base">
                                        <p:cTn id="13" dur="1000"/>
                                        <p:tgtEl>
                                          <p:spTgt spid="587"/>
                                        </p:tgtEl>
                                        <p:attrNameLst>
                                          <p:attrName>ppt_x</p:attrName>
                                        </p:attrNameLst>
                                      </p:cBhvr>
                                      <p:tavLst>
                                        <p:tav tm="0">
                                          <p:val>
                                            <p:strVal val="#ppt_x-1"/>
                                          </p:val>
                                        </p:tav>
                                        <p:tav tm="100000">
                                          <p:val>
                                            <p:strVal val="#ppt_x"/>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588"/>
                                        </p:tgtEl>
                                        <p:attrNameLst>
                                          <p:attrName>style.visibility</p:attrName>
                                        </p:attrNameLst>
                                      </p:cBhvr>
                                      <p:to>
                                        <p:strVal val="visible"/>
                                      </p:to>
                                    </p:set>
                                    <p:anim calcmode="lin" valueType="num">
                                      <p:cBhvr additive="base">
                                        <p:cTn id="18" dur="1000"/>
                                        <p:tgtEl>
                                          <p:spTgt spid="5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4"/>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—Someone Famous</a:t>
            </a:r>
            <a:endParaRPr dirty="0"/>
          </a:p>
        </p:txBody>
      </p:sp>
      <p:sp>
        <p:nvSpPr>
          <p:cNvPr id="541" name="Google Shape;541;p6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“You can buy anything in this world with money.”</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6"/>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know what helps you make your point clear? Lists like this one:</a:t>
            </a:r>
            <a:endParaRPr dirty="0"/>
          </a:p>
          <a:p>
            <a:pPr marL="457200" lvl="0" indent="-317500" algn="l" rtl="0">
              <a:spcBef>
                <a:spcPts val="1000"/>
              </a:spcBef>
              <a:spcAft>
                <a:spcPts val="0"/>
              </a:spcAft>
              <a:buSzPts val="1400"/>
              <a:buChar char="●"/>
            </a:pPr>
            <a:r>
              <a:rPr lang="en" dirty="0"/>
              <a:t> Because they’re simple</a:t>
            </a:r>
            <a:endParaRPr dirty="0"/>
          </a:p>
          <a:p>
            <a:pPr marL="457200" lvl="0" indent="-317500" algn="l" rtl="0">
              <a:spcBef>
                <a:spcPts val="0"/>
              </a:spcBef>
              <a:spcAft>
                <a:spcPts val="0"/>
              </a:spcAft>
              <a:buSzPts val="1400"/>
              <a:buChar char="●"/>
            </a:pPr>
            <a:r>
              <a:rPr lang="en" dirty="0"/>
              <a:t> You can organize your ideas clearly</a:t>
            </a:r>
            <a:endParaRPr dirty="0"/>
          </a:p>
          <a:p>
            <a:pPr marL="457200" lvl="0" indent="-317500" algn="l" rtl="0">
              <a:spcBef>
                <a:spcPts val="0"/>
              </a:spcBef>
              <a:spcAft>
                <a:spcPts val="0"/>
              </a:spcAft>
              <a:buSzPts val="1400"/>
              <a:buChar char="●"/>
            </a:pPr>
            <a:r>
              <a:rPr lang="en" dirty="0"/>
              <a:t> And because you’ll never forget to buy milk!</a:t>
            </a:r>
            <a:endParaRPr dirty="0"/>
          </a:p>
          <a:p>
            <a:pPr marL="0" lvl="0" indent="0" algn="l" rtl="0">
              <a:spcBef>
                <a:spcPts val="1000"/>
              </a:spcBef>
              <a:spcAft>
                <a:spcPts val="1000"/>
              </a:spcAft>
              <a:buNone/>
            </a:pPr>
            <a:r>
              <a:rPr lang="en" dirty="0"/>
              <a:t>And the most important thing: the audience won’t miss the point of your presentation. Let’s use lists!</a:t>
            </a:r>
            <a:endParaRPr dirty="0"/>
          </a:p>
        </p:txBody>
      </p:sp>
      <p:sp>
        <p:nvSpPr>
          <p:cNvPr id="553" name="Google Shape;553;p66"/>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People Love Buying Online</a:t>
            </a:r>
            <a:endParaRPr dirty="0"/>
          </a:p>
        </p:txBody>
      </p:sp>
      <p:pic>
        <p:nvPicPr>
          <p:cNvPr id="554" name="Google Shape;554;p66"/>
          <p:cNvPicPr preferRelativeResize="0"/>
          <p:nvPr/>
        </p:nvPicPr>
        <p:blipFill rotWithShape="1">
          <a:blip r:embed="rId3">
            <a:alphaModFix/>
          </a:blip>
          <a:srcRect l="16899" r="16906"/>
          <a:stretch/>
        </p:blipFill>
        <p:spPr>
          <a:xfrm>
            <a:off x="5586875" y="1594550"/>
            <a:ext cx="2537400" cy="2554800"/>
          </a:xfrm>
          <a:prstGeom prst="rect">
            <a:avLst/>
          </a:prstGeom>
          <a:noFill/>
          <a:ln w="28575" cap="flat" cmpd="sng">
            <a:solidFill>
              <a:schemeClr val="accent1"/>
            </a:solidFill>
            <a:prstDash val="solid"/>
            <a:round/>
            <a:headEnd type="none" w="sm" len="sm"/>
            <a:tailEnd type="none" w="sm" len="sm"/>
          </a:ln>
        </p:spPr>
      </p:pic>
      <p:pic>
        <p:nvPicPr>
          <p:cNvPr id="2050" name="Picture 2" descr="ECommerce Global Growth – Statistics And Trends Of 2022">
            <a:extLst>
              <a:ext uri="{FF2B5EF4-FFF2-40B4-BE49-F238E27FC236}">
                <a16:creationId xmlns:a16="http://schemas.microsoft.com/office/drawing/2014/main" id="{9CDE36A4-4FBF-03BE-BFC2-7709F3EBC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6875" y="1594551"/>
            <a:ext cx="2537400" cy="25611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68"/>
          <p:cNvSpPr txBox="1">
            <a:spLocks noGrp="1"/>
          </p:cNvSpPr>
          <p:nvPr>
            <p:ph type="title"/>
          </p:nvPr>
        </p:nvSpPr>
        <p:spPr>
          <a:xfrm>
            <a:off x="845550" y="1482825"/>
            <a:ext cx="74529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Whoa!</a:t>
            </a:r>
            <a:endParaRPr dirty="0"/>
          </a:p>
        </p:txBody>
      </p:sp>
      <p:sp>
        <p:nvSpPr>
          <p:cNvPr id="566" name="Google Shape;566;p6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That’s a lot of eCommerce…</a:t>
            </a:r>
            <a:endParaRPr dirty="0"/>
          </a:p>
        </p:txBody>
      </p:sp>
      <p:sp>
        <p:nvSpPr>
          <p:cNvPr id="2" name="Google Shape;566;p68">
            <a:extLst>
              <a:ext uri="{FF2B5EF4-FFF2-40B4-BE49-F238E27FC236}">
                <a16:creationId xmlns:a16="http://schemas.microsoft.com/office/drawing/2014/main" id="{7C888D18-BA15-BF9B-6872-B6D0DE09C1A5}"/>
              </a:ext>
            </a:extLst>
          </p:cNvPr>
          <p:cNvSpPr txBox="1">
            <a:spLocks/>
          </p:cNvSpPr>
          <p:nvPr/>
        </p:nvSpPr>
        <p:spPr>
          <a:xfrm>
            <a:off x="2299500" y="3526550"/>
            <a:ext cx="4545000" cy="55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2"/>
              </a:buClr>
              <a:buSzPts val="2100"/>
              <a:buFont typeface="Montserrat"/>
              <a:buNone/>
              <a:defRPr sz="2100" b="0" i="0" u="none" strike="noStrike" cap="none">
                <a:solidFill>
                  <a:schemeClr val="dk2"/>
                </a:solidFill>
                <a:latin typeface="Montserrat"/>
                <a:ea typeface="Montserrat"/>
                <a:cs typeface="Montserrat"/>
                <a:sym typeface="Montserrat"/>
              </a:defRPr>
            </a:lvl9pPr>
          </a:lstStyle>
          <a:p>
            <a:pPr marL="0" indent="0"/>
            <a:r>
              <a:rPr lang="en-US" dirty="0"/>
              <a:t>…how can I get in on that action?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565"/>
                                        </p:tgtEl>
                                        <p:attrNameLst>
                                          <p:attrName>style.visibility</p:attrName>
                                        </p:attrNameLst>
                                      </p:cBhvr>
                                      <p:to>
                                        <p:strVal val="visible"/>
                                      </p:to>
                                    </p:set>
                                  </p:childTnLst>
                                </p:cTn>
                              </p:par>
                            </p:childTnLst>
                          </p:cTn>
                        </p:par>
                        <p:par>
                          <p:cTn id="7" fill="hold">
                            <p:stCondLst>
                              <p:cond delay="1000"/>
                            </p:stCondLst>
                            <p:childTnLst>
                              <p:par>
                                <p:cTn id="8" presetID="2" presetClass="entr" presetSubtype="2" fill="hold" grpId="0" nodeType="afterEffect">
                                  <p:stCondLst>
                                    <p:cond delay="2000"/>
                                  </p:stCondLst>
                                  <p:childTnLst>
                                    <p:set>
                                      <p:cBhvr>
                                        <p:cTn id="9" dur="1" fill="hold">
                                          <p:stCondLst>
                                            <p:cond delay="0"/>
                                          </p:stCondLst>
                                        </p:cTn>
                                        <p:tgtEl>
                                          <p:spTgt spid="566">
                                            <p:txEl>
                                              <p:pRg st="0" end="0"/>
                                            </p:txEl>
                                          </p:spTgt>
                                        </p:tgtEl>
                                        <p:attrNameLst>
                                          <p:attrName>style.visibility</p:attrName>
                                        </p:attrNameLst>
                                      </p:cBhvr>
                                      <p:to>
                                        <p:strVal val="visible"/>
                                      </p:to>
                                    </p:set>
                                    <p:anim calcmode="lin" valueType="num">
                                      <p:cBhvr additive="base">
                                        <p:cTn id="10" dur="500" fill="hold"/>
                                        <p:tgtEl>
                                          <p:spTgt spid="566">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56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5" grpId="0"/>
      <p:bldP spid="566" grpId="0" build="p"/>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3"/>
          <p:cNvSpPr txBox="1">
            <a:spLocks noGrp="1"/>
          </p:cNvSpPr>
          <p:nvPr>
            <p:ph type="title"/>
          </p:nvPr>
        </p:nvSpPr>
        <p:spPr>
          <a:xfrm>
            <a:off x="4373850" y="944250"/>
            <a:ext cx="4009500"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Concept</a:t>
            </a:r>
            <a:endParaRPr dirty="0"/>
          </a:p>
        </p:txBody>
      </p:sp>
      <p:sp>
        <p:nvSpPr>
          <p:cNvPr id="717" name="Google Shape;717;p83"/>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718" name="Google Shape;718;p83"/>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Insert a subtitle here if you need it (we don’t)</a:t>
            </a:r>
            <a:endParaRPr dirty="0"/>
          </a:p>
        </p:txBody>
      </p:sp>
      <p:pic>
        <p:nvPicPr>
          <p:cNvPr id="719" name="Google Shape;719;p83"/>
          <p:cNvPicPr preferRelativeResize="0"/>
          <p:nvPr/>
        </p:nvPicPr>
        <p:blipFill rotWithShape="1">
          <a:blip r:embed="rId3">
            <a:alphaModFix/>
          </a:blip>
          <a:srcRect t="12445" b="12445"/>
          <a:stretch/>
        </p:blipFill>
        <p:spPr>
          <a:xfrm>
            <a:off x="2395575" y="2423975"/>
            <a:ext cx="4352850" cy="2179076"/>
          </a:xfrm>
          <a:prstGeom prst="rect">
            <a:avLst/>
          </a:prstGeom>
          <a:noFill/>
          <a:ln w="28575" cap="flat" cmpd="sng">
            <a:solidFill>
              <a:srgbClr val="3F3533"/>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1000"/>
                                        <p:tgtEl>
                                          <p:spTgt spid="71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717"/>
                                        </p:tgtEl>
                                        <p:attrNameLst>
                                          <p:attrName>style.visibility</p:attrName>
                                        </p:attrNameLst>
                                      </p:cBhvr>
                                      <p:to>
                                        <p:strVal val="visible"/>
                                      </p:to>
                                    </p:set>
                                    <p:anim calcmode="lin" valueType="num">
                                      <p:cBhvr additive="base">
                                        <p:cTn id="10" dur="1000"/>
                                        <p:tgtEl>
                                          <p:spTgt spid="717"/>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18"/>
                                        </p:tgtEl>
                                        <p:attrNameLst>
                                          <p:attrName>style.visibility</p:attrName>
                                        </p:attrNameLst>
                                      </p:cBhvr>
                                      <p:to>
                                        <p:strVal val="visible"/>
                                      </p:to>
                                    </p:set>
                                    <p:anim calcmode="lin" valueType="num">
                                      <p:cBhvr additive="base">
                                        <p:cTn id="13" dur="1000"/>
                                        <p:tgtEl>
                                          <p:spTgt spid="7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840</Words>
  <Application>Microsoft Office PowerPoint</Application>
  <PresentationFormat>On-screen Show (16:9)</PresentationFormat>
  <Paragraphs>133</Paragraphs>
  <Slides>24</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Lato</vt:lpstr>
      <vt:lpstr>Arial</vt:lpstr>
      <vt:lpstr>Montserrat</vt:lpstr>
      <vt:lpstr>Vidaloka</vt:lpstr>
      <vt:lpstr>Open Sans</vt:lpstr>
      <vt:lpstr>Josefin Sans</vt:lpstr>
      <vt:lpstr>Merriweather</vt:lpstr>
      <vt:lpstr>Merriweather Light</vt:lpstr>
      <vt:lpstr>Crimson Text</vt:lpstr>
      <vt:lpstr>Open Sans SemiBold</vt:lpstr>
      <vt:lpstr>Minimalist Business Slides XL by Slidesgo</vt:lpstr>
      <vt:lpstr>Handcrafted Harmony</vt:lpstr>
      <vt:lpstr>795,321</vt:lpstr>
      <vt:lpstr>Our team</vt:lpstr>
      <vt:lpstr>Introduction</vt:lpstr>
      <vt:lpstr>Introduction</vt:lpstr>
      <vt:lpstr>—Someone Famous</vt:lpstr>
      <vt:lpstr>People Love Buying Online</vt:lpstr>
      <vt:lpstr>Whoa!</vt:lpstr>
      <vt:lpstr>Concept</vt:lpstr>
      <vt:lpstr>This is an infographic</vt:lpstr>
      <vt:lpstr>User Story</vt:lpstr>
      <vt:lpstr>Handcrafted Harmony is a unique online marketplace exclusively for handmade goods, giving artisans a platform to sell their creations directly to buyers. Whether it’s jewelry, home decor, or art, our site connects makers with shoppers who value craftsmanship. With features like user authentication, customizable product listings, an interactive cart, and a spotlight on a featured seller and product each month, we’re building a curated community around creativity. Built with React, Node.js, and Sequelize, Handcrafted Harmony is where handmade meets high-tech.</vt:lpstr>
      <vt:lpstr>Process</vt:lpstr>
      <vt:lpstr>Really Impressive Stuff, Guys</vt:lpstr>
      <vt:lpstr>Mobile web</vt:lpstr>
      <vt:lpstr>Desktop Version</vt:lpstr>
      <vt:lpstr>Tablet app</vt:lpstr>
      <vt:lpstr>PowerPoint Presentation</vt:lpstr>
      <vt:lpstr>https://project-2-shop.onrender.com</vt:lpstr>
      <vt:lpstr>Future Development</vt:lpstr>
      <vt:lpstr>Development</vt:lpstr>
      <vt:lpstr>Awesome words</vt:lpstr>
      <vt:lpstr>Links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Jonathan Hummer</cp:lastModifiedBy>
  <cp:revision>2</cp:revision>
  <dcterms:modified xsi:type="dcterms:W3CDTF">2025-04-10T03:37:21Z</dcterms:modified>
</cp:coreProperties>
</file>